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65" r:id="rId4"/>
    <p:sldId id="261" r:id="rId5"/>
    <p:sldId id="266" r:id="rId6"/>
    <p:sldId id="276" r:id="rId7"/>
    <p:sldId id="271" r:id="rId8"/>
    <p:sldId id="277" r:id="rId9"/>
    <p:sldId id="275" r:id="rId10"/>
    <p:sldId id="274" r:id="rId11"/>
    <p:sldId id="268" r:id="rId12"/>
    <p:sldId id="270" r:id="rId13"/>
    <p:sldId id="269" r:id="rId14"/>
    <p:sldId id="264" r:id="rId15"/>
  </p:sldIdLst>
  <p:sldSz cx="12192000" cy="6858000"/>
  <p:notesSz cx="6858000" cy="9144000"/>
  <p:embeddedFontLst>
    <p:embeddedFont>
      <p:font typeface="나눔스퀘어" panose="020B0600000101010101" pitchFamily="50" charset="-127"/>
      <p:regular r:id="rId17"/>
    </p:embeddedFont>
    <p:embeddedFont>
      <p:font typeface="Helvetica75" panose="020B0800000000000000" pitchFamily="34" charset="0"/>
      <p:bold r:id="rId18"/>
    </p:embeddedFont>
    <p:embeddedFont>
      <p:font typeface="나눔바른고딕" panose="020B0600000101010101" charset="-127"/>
      <p:regular r:id="rId19"/>
      <p:bold r:id="rId20"/>
    </p:embeddedFont>
    <p:embeddedFont>
      <p:font typeface="삼성 고딕체" panose="02020603020101020101" pitchFamily="18" charset="-127"/>
      <p:regular r:id="rId21"/>
    </p:embeddedFont>
    <p:embeddedFont>
      <p:font typeface="Helvetica" panose="020B0604020202030204" pitchFamily="34" charset="0"/>
      <p:regular r:id="rId22"/>
      <p:bold r:id="rId23"/>
      <p:italic r:id="rId24"/>
      <p:boldItalic r:id="rId25"/>
    </p:embeddedFont>
    <p:embeddedFont>
      <p:font typeface="맑은 고딕" panose="020B0503020000020004" pitchFamily="50" charset="-127"/>
      <p:regular r:id="rId26"/>
      <p:bold r:id="rId27"/>
    </p:embeddedFont>
    <p:embeddedFont>
      <p:font typeface="삼성고딕체" panose="020B0609000101010101" pitchFamily="49" charset="-127"/>
      <p:regular r:id="rId2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95959"/>
    <a:srgbClr val="A6D6F0"/>
    <a:srgbClr val="289ECC"/>
    <a:srgbClr val="ADB9CA"/>
    <a:srgbClr val="2E75B6"/>
    <a:srgbClr val="C1C1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660B408-B3CF-4A94-85FC-2B1E0A45F4A2}" styleName="어두운 스타일 2 - 강조 1/강조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71072" autoAdjust="0"/>
  </p:normalViewPr>
  <p:slideViewPr>
    <p:cSldViewPr snapToGrid="0">
      <p:cViewPr varScale="1">
        <p:scale>
          <a:sx n="61" d="100"/>
          <a:sy n="61" d="100"/>
        </p:scale>
        <p:origin x="147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AF543C-D1F2-42CA-9C6A-7236F0F034E7}" type="datetimeFigureOut">
              <a:rPr lang="ko-KR" altLang="en-US" smtClean="0"/>
              <a:t>2018-10-12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BCBD37-7411-472A-994D-36600694C3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3439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translate.googleusercontent.com/translate_c?depth=1&amp;hl=ko&amp;ie=UTF8&amp;prev=_t&amp;rurl=translate.google.co.kr&amp;sl=en&amp;sp=nmt4&amp;tl=ko&amp;u=https://www.opentable.com/r/ink-west-hollywood?ref%3D8101&amp;xid=17259,15700021,15700124,15700149,15700186,15700191,15700201,15700214&amp;usg=ALkJrhgd9FY3MZzfwdvhbKENDSufSaSN6g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아이콘 출처 </a:t>
            </a:r>
            <a:r>
              <a:rPr lang="en-US" altLang="ko-KR" dirty="0"/>
              <a:t>: https://www.freepik.com/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CBD37-7411-472A-994D-36600694C37C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67383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="1" dirty="0"/>
              <a:t>1. </a:t>
            </a:r>
            <a:r>
              <a:rPr lang="ko-KR" altLang="en-US" b="1" dirty="0"/>
              <a:t>네트워크로 고객 모으기</a:t>
            </a:r>
            <a:endParaRPr lang="ko-KR" altLang="en-US" dirty="0"/>
          </a:p>
          <a:p>
            <a:r>
              <a:rPr lang="ko-KR" altLang="en-US" dirty="0"/>
              <a:t>오픈테이블은 방대한 네트워크를 활용해 고객을 모아주는 일을 대행한다</a:t>
            </a:r>
            <a:r>
              <a:rPr lang="en-US" altLang="ko-KR" dirty="0"/>
              <a:t>. </a:t>
            </a:r>
            <a:r>
              <a:rPr lang="ko-KR" altLang="en-US" dirty="0"/>
              <a:t>레스토랑은 오픈테이블이 </a:t>
            </a:r>
            <a:r>
              <a:rPr lang="ko-KR" altLang="en-US" dirty="0" err="1"/>
              <a:t>만들어놓은</a:t>
            </a:r>
            <a:r>
              <a:rPr lang="ko-KR" altLang="en-US" dirty="0"/>
              <a:t> 인터넷 세상에 모인 고객들을 그냥 맞이하기만 하면 된다</a:t>
            </a:r>
            <a:r>
              <a:rPr lang="en-US" altLang="ko-KR" dirty="0"/>
              <a:t>. </a:t>
            </a:r>
            <a:r>
              <a:rPr lang="ko-KR" altLang="en-US" dirty="0"/>
              <a:t>대부분의 레스토랑이 자체 홈페이지를 운영하고 있지만 실제 활용도는 낮다</a:t>
            </a:r>
            <a:r>
              <a:rPr lang="en-US" altLang="ko-KR" dirty="0"/>
              <a:t>. </a:t>
            </a:r>
            <a:r>
              <a:rPr lang="ko-KR" altLang="en-US" dirty="0"/>
              <a:t>그러나 오픈테이블이 </a:t>
            </a:r>
            <a:r>
              <a:rPr lang="ko-KR" altLang="en-US" dirty="0" err="1"/>
              <a:t>만들어놓은</a:t>
            </a:r>
            <a:r>
              <a:rPr lang="ko-KR" altLang="en-US" dirty="0"/>
              <a:t> 거대한 음식 백화점에 본인의 레스토랑이 입점해 있으니 찾아오는 손님들만 맞이하면 되는 셈이다</a:t>
            </a:r>
            <a:r>
              <a:rPr lang="en-US" altLang="ko-KR" dirty="0"/>
              <a:t>.</a:t>
            </a:r>
          </a:p>
          <a:p>
            <a:r>
              <a:rPr lang="en-US" altLang="ko-KR" b="1" dirty="0"/>
              <a:t>2. </a:t>
            </a:r>
            <a:r>
              <a:rPr lang="ko-KR" altLang="en-US" b="1" dirty="0"/>
              <a:t>효율적 경영을 위한 솔루션 제공</a:t>
            </a:r>
            <a:endParaRPr lang="ko-KR" altLang="en-US" dirty="0"/>
          </a:p>
          <a:p>
            <a:r>
              <a:rPr lang="ko-KR" altLang="en-US" dirty="0"/>
              <a:t>최적의 효율적 경영을 도와준다</a:t>
            </a:r>
            <a:r>
              <a:rPr lang="en-US" altLang="ko-KR" dirty="0"/>
              <a:t>. </a:t>
            </a:r>
            <a:r>
              <a:rPr lang="ko-KR" altLang="en-US" dirty="0"/>
              <a:t>특히 </a:t>
            </a:r>
            <a:r>
              <a:rPr lang="en" altLang="ko-KR" dirty="0"/>
              <a:t>ERB </a:t>
            </a:r>
            <a:r>
              <a:rPr lang="ko-KR" altLang="en-US" dirty="0"/>
              <a:t>솔루션 서비스를 받는 레스토랑에 예약 관리</a:t>
            </a:r>
            <a:r>
              <a:rPr lang="en-US" altLang="ko-KR" dirty="0"/>
              <a:t>, </a:t>
            </a:r>
            <a:r>
              <a:rPr lang="ko-KR" altLang="en-US" dirty="0"/>
              <a:t>테이블 관리</a:t>
            </a:r>
            <a:r>
              <a:rPr lang="en-US" altLang="ko-KR" dirty="0"/>
              <a:t>, </a:t>
            </a:r>
            <a:r>
              <a:rPr lang="ko-KR" altLang="en-US" dirty="0"/>
              <a:t>고객 관리</a:t>
            </a:r>
            <a:r>
              <a:rPr lang="en-US" altLang="ko-KR" dirty="0"/>
              <a:t>(</a:t>
            </a:r>
            <a:r>
              <a:rPr lang="ko-KR" altLang="en-US" dirty="0"/>
              <a:t>고객의 나이</a:t>
            </a:r>
            <a:r>
              <a:rPr lang="en-US" altLang="ko-KR" dirty="0"/>
              <a:t>, </a:t>
            </a:r>
            <a:r>
              <a:rPr lang="ko-KR" altLang="en-US" dirty="0"/>
              <a:t>음식 취향</a:t>
            </a:r>
            <a:r>
              <a:rPr lang="en-US" altLang="ko-KR" dirty="0"/>
              <a:t>, </a:t>
            </a:r>
            <a:r>
              <a:rPr lang="ko-KR" altLang="en-US" dirty="0"/>
              <a:t>식사 비용</a:t>
            </a:r>
            <a:r>
              <a:rPr lang="en-US" altLang="ko-KR" dirty="0"/>
              <a:t>, </a:t>
            </a:r>
            <a:r>
              <a:rPr lang="ko-KR" altLang="en-US" dirty="0"/>
              <a:t>선호하는 테이블까지 모든 사항을 파일로 보관</a:t>
            </a:r>
            <a:r>
              <a:rPr lang="en-US" altLang="ko-KR" dirty="0"/>
              <a:t>), </a:t>
            </a:r>
            <a:r>
              <a:rPr lang="ko-KR" altLang="en-US" dirty="0"/>
              <a:t>전자우편 판촉</a:t>
            </a:r>
            <a:r>
              <a:rPr lang="en-US" altLang="ko-KR" dirty="0"/>
              <a:t>, </a:t>
            </a:r>
            <a:r>
              <a:rPr lang="ko-KR" altLang="en-US" dirty="0"/>
              <a:t>특별 마케팅 등의 솔루션을 제공하고 있다</a:t>
            </a:r>
            <a:r>
              <a:rPr lang="en-US" altLang="ko-KR" dirty="0"/>
              <a:t>.</a:t>
            </a:r>
          </a:p>
          <a:p>
            <a:r>
              <a:rPr lang="en-US" altLang="ko-KR" b="1" dirty="0"/>
              <a:t>3. </a:t>
            </a:r>
            <a:r>
              <a:rPr lang="ko-KR" altLang="en-US" b="1" dirty="0"/>
              <a:t>인터넷 노출 등 다양한 마케팅 활동 대행</a:t>
            </a:r>
            <a:endParaRPr lang="ko-KR" altLang="en-US" dirty="0"/>
          </a:p>
          <a:p>
            <a:r>
              <a:rPr lang="en" altLang="ko-KR" dirty="0"/>
              <a:t>ERB </a:t>
            </a:r>
            <a:r>
              <a:rPr lang="ko-KR" altLang="en-US" dirty="0"/>
              <a:t>솔루션 서비스를 받는 레스토랑에 다양한 방법으로 매출 증대를 위한 마케팅을 대신해준다</a:t>
            </a:r>
            <a:r>
              <a:rPr lang="en-US" altLang="ko-KR" dirty="0"/>
              <a:t>. </a:t>
            </a:r>
            <a:r>
              <a:rPr lang="ko-KR" altLang="en-US" dirty="0"/>
              <a:t>예를 들면 </a:t>
            </a:r>
            <a:r>
              <a:rPr lang="ko-KR" altLang="en-US" dirty="0" err="1"/>
              <a:t>셰프가</a:t>
            </a:r>
            <a:r>
              <a:rPr lang="ko-KR" altLang="en-US" dirty="0"/>
              <a:t> 창출한 특별한 메뉴</a:t>
            </a:r>
            <a:r>
              <a:rPr lang="en-US" altLang="ko-KR" dirty="0"/>
              <a:t>, </a:t>
            </a:r>
            <a:r>
              <a:rPr lang="ko-KR" altLang="en-US" dirty="0"/>
              <a:t>그 식당만이 가지고 있는 건강한 음식</a:t>
            </a:r>
            <a:r>
              <a:rPr lang="en-US" altLang="ko-KR" dirty="0"/>
              <a:t>, </a:t>
            </a:r>
            <a:r>
              <a:rPr lang="ko-KR" altLang="en-US" dirty="0"/>
              <a:t>즉 </a:t>
            </a:r>
            <a:r>
              <a:rPr lang="ko-KR" altLang="en-US" dirty="0" err="1"/>
              <a:t>로컬푸드를</a:t>
            </a:r>
            <a:r>
              <a:rPr lang="ko-KR" altLang="en-US" dirty="0"/>
              <a:t> 회원들에게 공지한다</a:t>
            </a:r>
            <a:r>
              <a:rPr lang="en-US" altLang="ko-KR" dirty="0"/>
              <a:t>. </a:t>
            </a:r>
            <a:r>
              <a:rPr lang="ko-KR" altLang="en-US" dirty="0"/>
              <a:t>특별한 날에 발행하는 오픈테이블 </a:t>
            </a:r>
            <a:r>
              <a:rPr lang="ko-KR" altLang="en-US" dirty="0" err="1"/>
              <a:t>기프트</a:t>
            </a:r>
            <a:r>
              <a:rPr lang="ko-KR" altLang="en-US" dirty="0"/>
              <a:t> 카드 행사도 펼친다</a:t>
            </a:r>
            <a:r>
              <a:rPr lang="en-US" altLang="ko-KR" dirty="0"/>
              <a:t>. </a:t>
            </a:r>
            <a:r>
              <a:rPr lang="ko-KR" altLang="en-US" dirty="0"/>
              <a:t>개별 파티나 단체 파티에 대해 구상을 하고 인터넷 마케팅 활동을 적극적으로 펼친다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특히 오픈테이블이 가맹점 레스토랑을 구글이나 야후 등과 같은 거대 인터넷 시장에 검색 엔진을 통해 노출시키는 광고</a:t>
            </a:r>
            <a:r>
              <a:rPr lang="en-US" altLang="ko-KR" dirty="0"/>
              <a:t>(</a:t>
            </a:r>
            <a:r>
              <a:rPr lang="en" altLang="ko-KR" dirty="0"/>
              <a:t>Pay Per Click Advertising) </a:t>
            </a:r>
            <a:r>
              <a:rPr lang="ko-KR" altLang="en-US" dirty="0"/>
              <a:t>시스템은 비장의 무기와도 같은 비즈니스 모델이다</a:t>
            </a:r>
            <a:r>
              <a:rPr lang="en-US" altLang="ko-KR" dirty="0"/>
              <a:t>.</a:t>
            </a:r>
          </a:p>
          <a:p>
            <a:r>
              <a:rPr lang="en-US" altLang="ko-KR" b="1" dirty="0"/>
              <a:t>4. </a:t>
            </a:r>
            <a:r>
              <a:rPr lang="ko-KR" altLang="en-US" b="1" dirty="0"/>
              <a:t>예약 시스템 </a:t>
            </a:r>
            <a:r>
              <a:rPr lang="en-US" altLang="ko-KR" b="1" dirty="0"/>
              <a:t>24</a:t>
            </a:r>
            <a:r>
              <a:rPr lang="ko-KR" altLang="en-US" b="1" dirty="0"/>
              <a:t>시간 운영</a:t>
            </a:r>
            <a:endParaRPr lang="ko-KR" altLang="en-US" dirty="0"/>
          </a:p>
          <a:p>
            <a:r>
              <a:rPr lang="ko-KR" altLang="en-US" dirty="0"/>
              <a:t>인터넷 예약 시스템 운영은 </a:t>
            </a:r>
            <a:r>
              <a:rPr lang="en-US" altLang="ko-KR" dirty="0"/>
              <a:t>24</a:t>
            </a:r>
            <a:r>
              <a:rPr lang="ko-KR" altLang="en-US" dirty="0"/>
              <a:t>시간 </a:t>
            </a:r>
            <a:r>
              <a:rPr lang="ko-KR" altLang="en-US" dirty="0" err="1"/>
              <a:t>오픈되어</a:t>
            </a:r>
            <a:r>
              <a:rPr lang="ko-KR" altLang="en-US" dirty="0"/>
              <a:t> 있다</a:t>
            </a:r>
            <a:r>
              <a:rPr lang="en-US" altLang="ko-KR" dirty="0"/>
              <a:t>. </a:t>
            </a:r>
            <a:r>
              <a:rPr lang="ko-KR" altLang="en-US" dirty="0"/>
              <a:t>레스토랑 영업은 통상적으로 밤 </a:t>
            </a:r>
            <a:r>
              <a:rPr lang="en-US" altLang="ko-KR" dirty="0"/>
              <a:t>11~12</a:t>
            </a:r>
            <a:r>
              <a:rPr lang="ko-KR" altLang="en-US" dirty="0"/>
              <a:t>시경이면 끝나지만</a:t>
            </a:r>
            <a:r>
              <a:rPr lang="en-US" altLang="ko-KR" dirty="0"/>
              <a:t>, </a:t>
            </a:r>
            <a:r>
              <a:rPr lang="ko-KR" altLang="en-US" dirty="0"/>
              <a:t>영업은 끝이 나도 오픈테이블이 </a:t>
            </a:r>
            <a:r>
              <a:rPr lang="ko-KR" altLang="en-US" dirty="0" err="1"/>
              <a:t>만들어놓은</a:t>
            </a:r>
            <a:r>
              <a:rPr lang="ko-KR" altLang="en-US" dirty="0"/>
              <a:t> 시스템에서 고객들은 </a:t>
            </a:r>
            <a:r>
              <a:rPr lang="en-US" altLang="ko-KR" dirty="0"/>
              <a:t>24</a:t>
            </a:r>
            <a:r>
              <a:rPr lang="ko-KR" altLang="en-US" dirty="0"/>
              <a:t>시간 드나들면서 예약을 한다</a:t>
            </a:r>
            <a:r>
              <a:rPr lang="en-US" altLang="ko-KR" dirty="0"/>
              <a:t>. </a:t>
            </a:r>
            <a:r>
              <a:rPr lang="ko-KR" altLang="en-US" dirty="0"/>
              <a:t>통계상으로 볼 때 오픈테이블 예약의 </a:t>
            </a:r>
            <a:r>
              <a:rPr lang="en-US" altLang="ko-KR" dirty="0"/>
              <a:t>26%</a:t>
            </a:r>
            <a:r>
              <a:rPr lang="ko-KR" altLang="en-US" dirty="0"/>
              <a:t>가 저녁 </a:t>
            </a:r>
            <a:r>
              <a:rPr lang="en-US" altLang="ko-KR" dirty="0"/>
              <a:t>10</a:t>
            </a:r>
            <a:r>
              <a:rPr lang="ko-KR" altLang="en-US" dirty="0"/>
              <a:t>시에서 다음 날 아침 </a:t>
            </a:r>
            <a:r>
              <a:rPr lang="en-US" altLang="ko-KR" dirty="0"/>
              <a:t>10</a:t>
            </a:r>
            <a:r>
              <a:rPr lang="ko-KR" altLang="en-US" dirty="0"/>
              <a:t>시 사이에 이뤄진다</a:t>
            </a:r>
            <a:r>
              <a:rPr lang="en-US" altLang="ko-KR" dirty="0"/>
              <a:t>.</a:t>
            </a:r>
          </a:p>
          <a:p>
            <a:r>
              <a:rPr lang="en-US" altLang="ko-KR" b="1" dirty="0"/>
              <a:t>5. </a:t>
            </a:r>
            <a:r>
              <a:rPr lang="ko-KR" altLang="en-US" b="1" dirty="0"/>
              <a:t>인터넷 환경이 가능한 모든 곳에서 노출</a:t>
            </a:r>
            <a:endParaRPr lang="ko-KR" altLang="en-US" dirty="0"/>
          </a:p>
          <a:p>
            <a:r>
              <a:rPr lang="ko-KR" altLang="en-US" dirty="0"/>
              <a:t>오픈테이블 가맹 레스토랑은 인터넷 환경이 가능한 모든 곳에서 노출된다</a:t>
            </a:r>
            <a:r>
              <a:rPr lang="en-US" altLang="ko-KR" dirty="0"/>
              <a:t>. </a:t>
            </a:r>
            <a:r>
              <a:rPr lang="ko-KR" altLang="en-US" dirty="0"/>
              <a:t>즉 구글</a:t>
            </a:r>
            <a:r>
              <a:rPr lang="en-US" altLang="ko-KR" dirty="0"/>
              <a:t>, </a:t>
            </a:r>
            <a:r>
              <a:rPr lang="ko-KR" altLang="en-US" dirty="0"/>
              <a:t>페이스북</a:t>
            </a:r>
            <a:r>
              <a:rPr lang="en-US" altLang="ko-KR" dirty="0"/>
              <a:t>, </a:t>
            </a:r>
            <a:r>
              <a:rPr lang="ko-KR" altLang="en-US" dirty="0"/>
              <a:t>트위터</a:t>
            </a:r>
            <a:r>
              <a:rPr lang="en-US" altLang="ko-KR" dirty="0"/>
              <a:t>, </a:t>
            </a:r>
            <a:r>
              <a:rPr lang="ko-KR" altLang="en-US" dirty="0"/>
              <a:t>안드로이드</a:t>
            </a:r>
            <a:r>
              <a:rPr lang="en-US" altLang="ko-KR" dirty="0"/>
              <a:t>, </a:t>
            </a:r>
            <a:r>
              <a:rPr lang="ko-KR" altLang="en-US" dirty="0"/>
              <a:t>애플</a:t>
            </a:r>
            <a:r>
              <a:rPr lang="en-US" altLang="ko-KR" dirty="0"/>
              <a:t>, </a:t>
            </a:r>
            <a:r>
              <a:rPr lang="ko-KR" altLang="en-US" dirty="0"/>
              <a:t>블랙베리</a:t>
            </a:r>
            <a:r>
              <a:rPr lang="en-US" altLang="ko-KR" dirty="0"/>
              <a:t>, </a:t>
            </a:r>
            <a:r>
              <a:rPr lang="ko-KR" altLang="en-US" dirty="0" err="1"/>
              <a:t>윈도폰</a:t>
            </a:r>
            <a:r>
              <a:rPr lang="ko-KR" altLang="en-US" dirty="0"/>
              <a:t> 등 활용 가능한 모든 첨단 </a:t>
            </a:r>
            <a:r>
              <a:rPr lang="en" altLang="ko-KR" dirty="0"/>
              <a:t>IT </a:t>
            </a:r>
            <a:r>
              <a:rPr lang="ko-KR" altLang="en-US" dirty="0"/>
              <a:t>관련 환경과 연계돼 있어 오픈테이블과 가맹을 맺은 사람들에게 언제나 접근이 가능하다</a:t>
            </a:r>
            <a:r>
              <a:rPr lang="en-US" altLang="ko-KR" dirty="0"/>
              <a:t>.</a:t>
            </a:r>
          </a:p>
          <a:p>
            <a:r>
              <a:rPr lang="en-US" altLang="ko-KR" b="1" dirty="0"/>
              <a:t>6. </a:t>
            </a:r>
            <a:r>
              <a:rPr lang="ko-KR" altLang="en-US" b="1" dirty="0"/>
              <a:t>외부에서도 파악할 수 있는 원격 경영</a:t>
            </a:r>
            <a:endParaRPr lang="ko-KR" altLang="en-US" dirty="0"/>
          </a:p>
          <a:p>
            <a:r>
              <a:rPr lang="en" altLang="ko-KR" dirty="0"/>
              <a:t>ERB </a:t>
            </a:r>
            <a:r>
              <a:rPr lang="ko-KR" altLang="en-US" dirty="0"/>
              <a:t>시스템은 원격 경영이 가능하다</a:t>
            </a:r>
            <a:r>
              <a:rPr lang="en-US" altLang="ko-KR" dirty="0"/>
              <a:t>. </a:t>
            </a:r>
            <a:r>
              <a:rPr lang="ko-KR" altLang="en-US" dirty="0"/>
              <a:t>즉</a:t>
            </a:r>
            <a:r>
              <a:rPr lang="en-US" altLang="ko-KR" dirty="0"/>
              <a:t>, </a:t>
            </a:r>
            <a:r>
              <a:rPr lang="ko-KR" altLang="en-US" dirty="0"/>
              <a:t>가맹점 레스토랑 주인이 레스토랑에 없어도 외부에서 현재 레스토랑의 고객 현황</a:t>
            </a:r>
            <a:r>
              <a:rPr lang="en-US" altLang="ko-KR" dirty="0"/>
              <a:t>, </a:t>
            </a:r>
            <a:r>
              <a:rPr lang="ko-KR" altLang="en-US" dirty="0"/>
              <a:t>제공되는 음식</a:t>
            </a:r>
            <a:r>
              <a:rPr lang="en-US" altLang="ko-KR" dirty="0"/>
              <a:t>, </a:t>
            </a:r>
            <a:r>
              <a:rPr lang="ko-KR" altLang="en-US" dirty="0"/>
              <a:t>테이블 점유율 등 현장에서 진행되는 모든 상황을 파악할 수 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세상이 바뀌었다</a:t>
            </a:r>
            <a:r>
              <a:rPr lang="en-US" altLang="ko-KR" dirty="0"/>
              <a:t>. </a:t>
            </a:r>
            <a:r>
              <a:rPr lang="ko-KR" altLang="en-US" dirty="0"/>
              <a:t>자유경제를 표방하는 자본주의 국가에서 초기에는 모든 재화를 생산하는 사람이 주도권을 행사하다가</a:t>
            </a:r>
            <a:r>
              <a:rPr lang="en-US" altLang="ko-KR" dirty="0"/>
              <a:t>, </a:t>
            </a:r>
            <a:r>
              <a:rPr lang="ko-KR" altLang="en-US" dirty="0"/>
              <a:t>현재는 그 재화를 구매하는 소비자들이 주도권을 행사하는 시대로 바뀌었다</a:t>
            </a:r>
            <a:r>
              <a:rPr lang="en-US" altLang="ko-KR" dirty="0"/>
              <a:t>. </a:t>
            </a:r>
            <a:r>
              <a:rPr lang="ko-KR" altLang="en-US" dirty="0"/>
              <a:t>지금까지 어떤 경우에도 중간에서 유통을 하는 단계의 제</a:t>
            </a:r>
            <a:r>
              <a:rPr lang="en-US" altLang="ko-KR" dirty="0"/>
              <a:t>3</a:t>
            </a:r>
            <a:r>
              <a:rPr lang="ko-KR" altLang="en-US" dirty="0"/>
              <a:t>자가 생산자</a:t>
            </a:r>
            <a:r>
              <a:rPr lang="en-US" altLang="ko-KR" dirty="0"/>
              <a:t>(</a:t>
            </a:r>
            <a:r>
              <a:rPr lang="ko-KR" altLang="en-US" dirty="0"/>
              <a:t>레스토랑</a:t>
            </a:r>
            <a:r>
              <a:rPr lang="en-US" altLang="ko-KR" dirty="0"/>
              <a:t>)</a:t>
            </a:r>
            <a:r>
              <a:rPr lang="ko-KR" altLang="en-US" dirty="0"/>
              <a:t>와 소비자</a:t>
            </a:r>
            <a:r>
              <a:rPr lang="en-US" altLang="ko-KR" dirty="0"/>
              <a:t>(</a:t>
            </a:r>
            <a:r>
              <a:rPr lang="ko-KR" altLang="en-US" dirty="0"/>
              <a:t>손님</a:t>
            </a:r>
            <a:r>
              <a:rPr lang="en-US" altLang="ko-KR" dirty="0"/>
              <a:t>)</a:t>
            </a:r>
            <a:r>
              <a:rPr lang="ko-KR" altLang="en-US" dirty="0"/>
              <a:t>를 매니지먼트한 적은 없었다</a:t>
            </a:r>
            <a:r>
              <a:rPr lang="en-US" altLang="ko-KR" dirty="0"/>
              <a:t>. </a:t>
            </a:r>
            <a:r>
              <a:rPr lang="ko-KR" altLang="en-US" dirty="0"/>
              <a:t>그런데 오픈테이블은 생산자와 소비자 사이에서 이들을 면밀히 파악하고</a:t>
            </a:r>
            <a:r>
              <a:rPr lang="en-US" altLang="ko-KR" dirty="0"/>
              <a:t>, </a:t>
            </a:r>
            <a:r>
              <a:rPr lang="ko-KR" altLang="en-US" dirty="0"/>
              <a:t>이를 토대로 절묘한 성공을 </a:t>
            </a:r>
            <a:r>
              <a:rPr lang="ko-KR" altLang="en-US" dirty="0" err="1"/>
              <a:t>이루어가고</a:t>
            </a:r>
            <a:r>
              <a:rPr lang="ko-KR" altLang="en-US" dirty="0"/>
              <a:t> 있다</a:t>
            </a:r>
            <a:r>
              <a:rPr lang="en-US" altLang="ko-KR" dirty="0"/>
              <a:t>.</a:t>
            </a:r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CBD37-7411-472A-994D-36600694C37C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04001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https://www.poing.co.kr/magazine?date=2015.11&amp;category=special#</a:t>
            </a:r>
          </a:p>
          <a:p>
            <a:endParaRPr lang="en-US" altLang="ko-KR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레스토랑 ‘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스와니예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와의 인터뷰를 통해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노쇼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횟수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노쇼나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돌발성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예약 취소를 반복하는 고객층을 분석해봤다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1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일 평균 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통 전후로 예약 문의가 들어오는데 그 중 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80%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 문의 과정에서 예약 확정이 된다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이후 확정 예약의 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20%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정도가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노쇼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및 당일 예약 취소를 차지한다고 밝혔다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예약 취소 시점은 당일 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1~2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시간 전이 제일 많았다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가족 단위는 거의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노쇼가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없는 반면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평일 비즈니스 모임이나 회식 등의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노쇼는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매우 잦은 편이다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진상이나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노쇼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손님을 공유해도 다른 사람 이름으로 예약하는 경우가 많은 것도 문제였다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br>
              <a:rPr lang="ko-KR" altLang="en-US" dirty="0"/>
            </a:br>
            <a:br>
              <a:rPr lang="ko-KR" altLang="en-US" dirty="0"/>
            </a:b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흥미로운 것은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노쇼나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예약 취소를 반복하는 소비층의 태반이 주로 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대 후반에서 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30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대에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몰려있다는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거였다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해당 연령대의 고객들이 사적인 모임으로 신규 방문할 때 가장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노쇼가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많이 발생했고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 고객들이 다음 예약 때도 똑같은 패턴을 반복하면서 블랙 리스트로 자리 잡았다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일반 캐주얼 레스토랑에서 벌어지는 젊은 층의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노쇼는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더욱 심각했다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익명을 요구한 연남동의 이탈리안 레스토랑 오너는 “예약제를 실시했다가 하루에 절반 꼴로 돌연 취소와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노쇼가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이어지니 아예 예약을 안 받는다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고 말했다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다른 곳들은 크리스마스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발렌타인데이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같은 특수 절기에 음식 값을 올리거나 선결제를 받는 매장도 있었다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ko-KR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대안 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</a:p>
          <a:p>
            <a:r>
              <a:rPr lang="en-US" altLang="ko-KR" dirty="0"/>
              <a:t>https://m.blog.naver.com/PostView.nhn?blogId=ceo_kimsajang&amp;logNo=220630635137&amp;proxyReferer=https%3A%2F%2Fwww.google.com%2F</a:t>
            </a:r>
          </a:p>
          <a:p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lang="en-US" altLang="ko-KR" dirty="0"/>
              <a:t>https://blog.opentable.com/2017/opentable-spotlights-impact-no-shows-restaurant-industry-bookresponsibly/</a:t>
            </a:r>
          </a:p>
          <a:p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1. We partnered with celebrity chef and restaurateur Michael Voltaggio ( </a:t>
            </a:r>
            <a:r>
              <a:rPr lang="en-US" altLang="ko-KR" u="sng" dirty="0">
                <a:hlinkClick r:id="rId3"/>
              </a:rPr>
              <a:t>.ink</a:t>
            </a:r>
            <a:r>
              <a:rPr lang="en-US" altLang="ko-KR" dirty="0"/>
              <a:t> ) to release a public service announcement to advocate for diners to book responsibly by canceling or modifying their reservation in a timely fashion.</a:t>
            </a:r>
          </a:p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OpenTable’s no-show rate in the U.S. is approximately 20 percent lower than the no-show rate for diners who book via phone. OpenTable believes that this lower rate is helped by making it easy to modify or cancel a reservation with a couple taps of their phone and by its email and mobile notification reservation reminders.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altLang="ko-KR" dirty="0"/>
              <a:t>OpenTable </a:t>
            </a:r>
            <a:r>
              <a:rPr lang="ko-KR" altLang="en-US" dirty="0"/>
              <a:t>데이터에 따르면 전화로 예약하는 사람들의 전국 노</a:t>
            </a:r>
            <a:r>
              <a:rPr lang="en-US" altLang="ko-KR" dirty="0"/>
              <a:t>-</a:t>
            </a:r>
            <a:r>
              <a:rPr lang="ko-KR" altLang="en-US" dirty="0"/>
              <a:t>쇼 </a:t>
            </a:r>
            <a:r>
              <a:rPr lang="en-US" altLang="ko-KR" dirty="0"/>
              <a:t>(no-show) </a:t>
            </a:r>
            <a:r>
              <a:rPr lang="ko-KR" altLang="en-US" dirty="0"/>
              <a:t>비율은 약 </a:t>
            </a:r>
            <a:r>
              <a:rPr lang="en-US" altLang="ko-KR" dirty="0"/>
              <a:t>5.7% OpenTable</a:t>
            </a:r>
            <a:r>
              <a:rPr lang="ko-KR" altLang="en-US" dirty="0"/>
              <a:t>을 통해 예약하는 사람의 노</a:t>
            </a:r>
            <a:r>
              <a:rPr lang="en-US" altLang="ko-KR" dirty="0"/>
              <a:t>-</a:t>
            </a:r>
            <a:r>
              <a:rPr lang="ko-KR" altLang="en-US" dirty="0"/>
              <a:t>쇼 </a:t>
            </a:r>
            <a:r>
              <a:rPr lang="en-US" altLang="ko-KR" dirty="0"/>
              <a:t>(no-show) </a:t>
            </a:r>
            <a:r>
              <a:rPr lang="ko-KR" altLang="en-US" dirty="0"/>
              <a:t>비율이 약 </a:t>
            </a:r>
            <a:r>
              <a:rPr lang="en-US" altLang="ko-KR" dirty="0"/>
              <a:t>4.6 % </a:t>
            </a:r>
            <a:r>
              <a:rPr lang="ko-KR" altLang="en-US" dirty="0"/>
              <a:t>낮음</a:t>
            </a:r>
            <a:r>
              <a:rPr lang="en-US" altLang="ko-KR" dirty="0"/>
              <a:t>.)</a:t>
            </a:r>
            <a:br>
              <a:rPr lang="en-US" altLang="ko-KR" dirty="0"/>
            </a:br>
            <a:r>
              <a:rPr lang="en-US" altLang="ko-KR" sz="1200" dirty="0"/>
              <a:t>(</a:t>
            </a:r>
            <a:r>
              <a:rPr lang="ko-KR" altLang="en-US" sz="1200" dirty="0"/>
              <a:t>낮은 요금이 전화 및 이메일 및 모바일 알림 예약 알림을 통해</a:t>
            </a:r>
            <a:r>
              <a:rPr lang="en-US" altLang="ko-KR" sz="1200" dirty="0"/>
              <a:t> </a:t>
            </a:r>
            <a:r>
              <a:rPr lang="ko-KR" altLang="en-US" sz="1200" dirty="0"/>
              <a:t>예약을 수정하거나 취소하는 것을</a:t>
            </a:r>
            <a:r>
              <a:rPr lang="en-US" altLang="ko-KR" sz="1200" dirty="0"/>
              <a:t> </a:t>
            </a:r>
            <a:r>
              <a:rPr lang="ko-KR" altLang="en-US" sz="1200" dirty="0" err="1"/>
              <a:t>쉽게함으로써</a:t>
            </a:r>
            <a:r>
              <a:rPr lang="ko-KR" altLang="en-US" sz="1200" dirty="0"/>
              <a:t> 도움을 준다고 생각</a:t>
            </a:r>
            <a:r>
              <a:rPr lang="en-US" altLang="ko-KR" sz="1200" dirty="0"/>
              <a:t>)</a:t>
            </a:r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3. To help refill tables freed up due to late cancellations on restaurants, OpenTable immediately surfaces the newly available tables to its millions-strong diner network.</a:t>
            </a:r>
            <a:endParaRPr lang="en-US" altLang="ko-KR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CBD37-7411-472A-994D-36600694C37C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63889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Product</a:t>
            </a:r>
          </a:p>
          <a:p>
            <a:r>
              <a:rPr lang="ko-KR" altLang="en-US" dirty="0"/>
              <a:t>웹사이트의 경우 식사하는 고객을 위해 전세계 수천 개의 레스토랑에서 예약을 만들고 확인 할 수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응용프로그램의 경우에는 </a:t>
            </a:r>
            <a:r>
              <a:rPr lang="ko-KR" altLang="ko-KR" dirty="0"/>
              <a:t>증가하는 기능과 제어 기능을 통해 사용자는 원할 때마다 원하는 레스토랑을 정확히 볼 수 있습니다.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Price</a:t>
            </a:r>
          </a:p>
          <a:p>
            <a:r>
              <a:rPr lang="en-US" altLang="ko-KR" dirty="0"/>
              <a:t>ERB</a:t>
            </a:r>
            <a:r>
              <a:rPr lang="ko-KR" altLang="en-US" dirty="0"/>
              <a:t>의 경우 일회성 설치 비용이 </a:t>
            </a:r>
            <a:r>
              <a:rPr lang="en-US" altLang="ko-KR" dirty="0"/>
              <a:t>200</a:t>
            </a:r>
            <a:r>
              <a:rPr lang="ko-KR" altLang="en-US" dirty="0"/>
              <a:t>달러에서 </a:t>
            </a:r>
            <a:r>
              <a:rPr lang="en-US" altLang="ko-KR" dirty="0"/>
              <a:t>700</a:t>
            </a:r>
            <a:r>
              <a:rPr lang="ko-KR" altLang="en-US" dirty="0"/>
              <a:t>달러 사이입니다</a:t>
            </a:r>
            <a:r>
              <a:rPr lang="en-US" altLang="ko-KR" dirty="0"/>
              <a:t>.(</a:t>
            </a:r>
            <a:r>
              <a:rPr lang="ko-KR" altLang="en-US" dirty="0"/>
              <a:t>설치가 되면 매달 </a:t>
            </a:r>
            <a:r>
              <a:rPr lang="en-US" altLang="ko-KR" dirty="0"/>
              <a:t>199</a:t>
            </a:r>
            <a:r>
              <a:rPr lang="ko-KR" altLang="en-US" dirty="0"/>
              <a:t>달러의 가입비가 부과됩니다</a:t>
            </a:r>
            <a:r>
              <a:rPr lang="en-US" altLang="ko-KR" dirty="0"/>
              <a:t>.)//</a:t>
            </a:r>
            <a:r>
              <a:rPr lang="ko-KR" altLang="en-US" dirty="0"/>
              <a:t>레스토랑 기준</a:t>
            </a:r>
            <a:endParaRPr lang="en-US" altLang="ko-KR" dirty="0"/>
          </a:p>
          <a:p>
            <a:r>
              <a:rPr lang="en-US" altLang="ko-KR" dirty="0"/>
              <a:t>ERB</a:t>
            </a:r>
            <a:r>
              <a:rPr lang="ko-KR" altLang="en-US" dirty="0"/>
              <a:t>가 식당 예약을 받으면 식당 당 </a:t>
            </a:r>
            <a:r>
              <a:rPr lang="en-US" altLang="ko-KR" dirty="0"/>
              <a:t>$1</a:t>
            </a:r>
            <a:r>
              <a:rPr lang="ko-KR" altLang="en-US" dirty="0"/>
              <a:t>의 요금이 부과됩니다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Place</a:t>
            </a:r>
          </a:p>
          <a:p>
            <a:r>
              <a:rPr lang="ko-KR" altLang="en-US" dirty="0"/>
              <a:t>전 세계에 </a:t>
            </a:r>
            <a:r>
              <a:rPr lang="ko-KR" altLang="ko-KR" dirty="0"/>
              <a:t>참가 레스토랑은 미국, 캐나다, 프랑스, ​​스페인, 독일, 일본, 멕시코 및 영국에 </a:t>
            </a:r>
            <a:r>
              <a:rPr lang="ko-KR" altLang="en-US" dirty="0"/>
              <a:t>있고</a:t>
            </a:r>
            <a:r>
              <a:rPr lang="en-US" altLang="ko-KR" dirty="0"/>
              <a:t>, </a:t>
            </a:r>
            <a:r>
              <a:rPr lang="ko-KR" altLang="en-US" dirty="0"/>
              <a:t>약 </a:t>
            </a:r>
            <a:r>
              <a:rPr lang="en-US" altLang="ko-KR" dirty="0"/>
              <a:t>2</a:t>
            </a:r>
            <a:r>
              <a:rPr lang="ko-KR" altLang="en-US" dirty="0"/>
              <a:t>만개의 레스토랑이 등록되어 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opentable.com </a:t>
            </a:r>
            <a:r>
              <a:rPr lang="ko-KR" altLang="en-US" dirty="0"/>
              <a:t>을 통한</a:t>
            </a:r>
            <a:r>
              <a:rPr lang="ko-KR" altLang="en-US" baseline="0" dirty="0"/>
              <a:t> 월드 와이드 웹 및 모든 스마트폰의 응용 프로그램으로 </a:t>
            </a:r>
            <a:r>
              <a:rPr lang="ko-KR" altLang="en-US" baseline="0" dirty="0" err="1"/>
              <a:t>이용가능합니다</a:t>
            </a:r>
            <a:r>
              <a:rPr lang="en-US" altLang="ko-KR" baseline="0" dirty="0"/>
              <a:t>.</a:t>
            </a:r>
          </a:p>
          <a:p>
            <a:endParaRPr lang="en-US" altLang="ko-KR" baseline="0" dirty="0"/>
          </a:p>
          <a:p>
            <a:r>
              <a:rPr lang="en-US" altLang="ko-KR" dirty="0"/>
              <a:t>Promotion</a:t>
            </a:r>
          </a:p>
          <a:p>
            <a:r>
              <a:rPr lang="ko-KR" altLang="en-US" dirty="0"/>
              <a:t>식당에 직접 판매하는 전략은 영업사원을 사용하여 효율적인 테이블 관리 시스템이 필요한 레스토랑에서 영업 리드를 개발 할 수 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대리점의 경우 </a:t>
            </a:r>
            <a:r>
              <a:rPr lang="en-US" altLang="ko-KR" dirty="0"/>
              <a:t>ERB</a:t>
            </a:r>
            <a:r>
              <a:rPr lang="ko-KR" altLang="en-US" dirty="0"/>
              <a:t>홍보를 위해 다양한 전시회 및 컨퍼런스에 참여합니다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Dining</a:t>
            </a:r>
            <a:r>
              <a:rPr lang="en-US" altLang="ko-KR" baseline="0" dirty="0"/>
              <a:t> Points</a:t>
            </a:r>
            <a:r>
              <a:rPr lang="ko-KR" altLang="en-US" baseline="0" dirty="0"/>
              <a:t>는 사용자가 </a:t>
            </a:r>
            <a:r>
              <a:rPr lang="en-US" altLang="ko-KR" baseline="0" dirty="0" err="1"/>
              <a:t>opentable</a:t>
            </a:r>
            <a:r>
              <a:rPr lang="ko-KR" altLang="en-US" baseline="0" dirty="0"/>
              <a:t>을 사용하여 예약을 </a:t>
            </a:r>
            <a:r>
              <a:rPr lang="ko-KR" altLang="en-US" baseline="0" dirty="0" err="1"/>
              <a:t>할때마다</a:t>
            </a:r>
            <a:r>
              <a:rPr lang="ko-KR" altLang="en-US" baseline="0" dirty="0"/>
              <a:t> 누적되고</a:t>
            </a:r>
            <a:r>
              <a:rPr lang="en-US" altLang="ko-KR" baseline="0" dirty="0"/>
              <a:t>, </a:t>
            </a:r>
            <a:r>
              <a:rPr lang="ko-KR" altLang="en-US" baseline="0" dirty="0"/>
              <a:t>사용을 하게 되면 게스트 수표 할인 혜택을 얻을 수 있다</a:t>
            </a:r>
            <a:r>
              <a:rPr lang="en-US" altLang="ko-KR" baseline="0" dirty="0"/>
              <a:t>.</a:t>
            </a:r>
            <a:endParaRPr lang="ko-KR" altLang="en-US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CBD37-7411-472A-994D-36600694C37C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00930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어떠한 이점이 있었기에 시장을 현재도 점유하고 있는가 </a:t>
            </a:r>
            <a:r>
              <a:rPr lang="en-US" altLang="ko-KR" dirty="0"/>
              <a:t>? </a:t>
            </a:r>
          </a:p>
          <a:p>
            <a:endParaRPr lang="en-US" altLang="ko-KR" dirty="0"/>
          </a:p>
          <a:p>
            <a:r>
              <a:rPr lang="en-US" altLang="ko-KR" dirty="0"/>
              <a:t>-&gt; </a:t>
            </a:r>
            <a:r>
              <a:rPr lang="ko-KR" altLang="en-US" dirty="0"/>
              <a:t>지원이가 </a:t>
            </a:r>
            <a:r>
              <a:rPr lang="en-US" altLang="ko-KR" dirty="0"/>
              <a:t>SaaS</a:t>
            </a:r>
            <a:r>
              <a:rPr lang="ko-KR" altLang="en-US" dirty="0"/>
              <a:t>내 이점으로 조사한 부분과 중복되는 느낌이 다소 있기에 합치거나 하여 위치를 어디로 할지 정해야 할 듯 함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CBD37-7411-472A-994D-36600694C37C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45341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ko-KR" dirty="0" err="1"/>
              <a:t>OpenTable은</a:t>
            </a:r>
            <a:r>
              <a:rPr lang="ko-KR" altLang="ko-KR" dirty="0"/>
              <a:t> </a:t>
            </a:r>
            <a:r>
              <a:rPr lang="ko-KR" altLang="ko-KR" dirty="0" err="1"/>
              <a:t>Priceline</a:t>
            </a:r>
            <a:r>
              <a:rPr lang="ko-KR" altLang="ko-KR" dirty="0"/>
              <a:t> Group 제품군과 함께 제공되는 혁신적인 클라우드 기반 레스토랑 관리 플랫폼입니다.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ko-KR" dirty="0" err="1"/>
              <a:t>Guest</a:t>
            </a:r>
            <a:r>
              <a:rPr lang="ko-KR" altLang="ko-KR" dirty="0"/>
              <a:t> </a:t>
            </a:r>
            <a:r>
              <a:rPr lang="ko-KR" altLang="ko-KR" dirty="0" err="1"/>
              <a:t>Center와</a:t>
            </a:r>
            <a:r>
              <a:rPr lang="ko-KR" altLang="ko-KR" dirty="0"/>
              <a:t> </a:t>
            </a:r>
            <a:r>
              <a:rPr lang="ko-KR" altLang="ko-KR" dirty="0" err="1"/>
              <a:t>Connect의</a:t>
            </a:r>
            <a:r>
              <a:rPr lang="ko-KR" altLang="ko-KR" dirty="0"/>
              <a:t> 두 가지 모듈을 제공합니다. 이 모듈은 레스토랑 소유주와 관리자가 온라인 예약을 </a:t>
            </a:r>
            <a:r>
              <a:rPr lang="ko-KR" altLang="ko-KR" dirty="0" err="1"/>
              <a:t>쉽게하고</a:t>
            </a:r>
            <a:r>
              <a:rPr lang="ko-KR" altLang="ko-KR" dirty="0"/>
              <a:t>, 좌석 배치를 계획하고, 반복 된 손님을 식별 할 </a:t>
            </a:r>
            <a:r>
              <a:rPr lang="ko-KR" altLang="ko-KR" dirty="0" err="1"/>
              <a:t>수있게합니다</a:t>
            </a:r>
            <a:r>
              <a:rPr lang="ko-KR" altLang="ko-KR" dirty="0"/>
              <a:t>. </a:t>
            </a:r>
            <a:r>
              <a:rPr lang="ko-KR" altLang="ko-KR" dirty="0" err="1"/>
              <a:t>OpenTable은</a:t>
            </a:r>
            <a:r>
              <a:rPr lang="ko-KR" altLang="ko-KR" dirty="0"/>
              <a:t> 터치 스크린 기술을 활용하여 레스토랑 관리자의 업무를</a:t>
            </a:r>
            <a:r>
              <a:rPr lang="en-US" altLang="ko-KR" dirty="0"/>
              <a:t>. </a:t>
            </a:r>
            <a:r>
              <a:rPr lang="ko-KR" altLang="ko-KR" dirty="0"/>
              <a:t>단순화합니다. 레스토랑의 작업을 더 간단하게 만드는 고객 선택을 실시간으로 회상합니다. 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ko-KR" dirty="0"/>
              <a:t>또한 고객은 쉽고 빠르게 온라인으로 예약을 예약 할 수 있습니다. 게스트 센터 모듈의 주요 기능은</a:t>
            </a:r>
            <a:r>
              <a:rPr lang="ko-KR" altLang="en-US" dirty="0"/>
              <a:t> </a:t>
            </a:r>
            <a:r>
              <a:rPr lang="ko-KR" altLang="ko-KR" dirty="0"/>
              <a:t>보고 및 분석, 테이블 관리, 교대 계획, 게스트 프로필 및 예약입니다. </a:t>
            </a:r>
            <a:r>
              <a:rPr lang="ko-KR" altLang="ko-KR" dirty="0" err="1"/>
              <a:t>Connect</a:t>
            </a:r>
            <a:r>
              <a:rPr lang="ko-KR" altLang="ko-KR" dirty="0"/>
              <a:t> 모듈의 주요 기능은 기본보고, 가입비 없음 및 추가 보장입니다.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CBD37-7411-472A-994D-36600694C37C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68409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예약관리시스템을 도입함으로써 가능해지는 부가적인 기능은 위에 말한 두 가지의 핵심 가치 이외에 고객이 예약 가능한 시간과 불가능한 시간을 직접 확인할 수 있기 때문에 기한 없이 기다리는 고객이 줄게 되고</a:t>
            </a:r>
            <a:r>
              <a:rPr lang="en-US" altLang="ko-KR" dirty="0"/>
              <a:t>, </a:t>
            </a:r>
            <a:r>
              <a:rPr lang="ko-KR" altLang="en-US" dirty="0"/>
              <a:t>가능한 시간을 예약하게 함으로써</a:t>
            </a:r>
            <a:r>
              <a:rPr lang="en-US" altLang="ko-KR" dirty="0"/>
              <a:t>, </a:t>
            </a:r>
            <a:r>
              <a:rPr lang="ko-KR" altLang="en-US" dirty="0"/>
              <a:t>피크시간에 몰리는 예약을 분산시킬 수 있다는 것 또한 서비스를 사용하는 장점 중 하나가 되었다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오픈테이블 서비스 </a:t>
            </a:r>
            <a:r>
              <a:rPr lang="en-US" altLang="ko-KR" dirty="0"/>
              <a:t>:  </a:t>
            </a:r>
            <a:r>
              <a:rPr lang="ko-KR" altLang="en-US" dirty="0"/>
              <a:t>테이블 관리 시스템을 제공함과 동시에 모바일 앱으로 예약할 수 있는 기능의 두 가지 서비스를 제공한다</a:t>
            </a:r>
            <a:r>
              <a:rPr lang="en-US" altLang="ko-KR" dirty="0"/>
              <a:t>. </a:t>
            </a:r>
            <a:r>
              <a:rPr lang="ko-KR" altLang="en-US" dirty="0"/>
              <a:t>이 서비스의 주요 가치는 </a:t>
            </a:r>
            <a:r>
              <a:rPr lang="ko-KR" altLang="en-US" dirty="0" err="1"/>
              <a:t>공실률을</a:t>
            </a:r>
            <a:r>
              <a:rPr lang="ko-KR" altLang="en-US" dirty="0"/>
              <a:t> 낮추는 것과 동시에 고객관리 및 테이블 관리이다</a:t>
            </a:r>
            <a:r>
              <a:rPr lang="en-US" altLang="ko-KR" dirty="0"/>
              <a:t>. </a:t>
            </a:r>
            <a:endParaRPr lang="ko-KR" altLang="en-US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CBD37-7411-472A-994D-36600694C37C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53416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 </a:t>
            </a:r>
            <a:r>
              <a:rPr lang="ko-KR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한 번에 해결되는 편리함</a:t>
            </a:r>
            <a:endParaRPr lang="ko-KR" alt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회원들이 이름과 비밀번호로 접속해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오픈테이블이라는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인터넷 세상에 들어오면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예약할 때 필요한 모든 것이 한 번에 해결된다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몇 명이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어느 음식점에서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어떤 음식을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얼마나 지불하고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어떤 서비스를 받을 것인지 몇 번의 클릭으로 고민 없이 해결할 수 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ko-KR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ko-K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</a:t>
            </a:r>
            <a:r>
              <a:rPr lang="ko-KR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고객들의 철저한 평가→ 검증된 음식점 자료</a:t>
            </a:r>
            <a:endParaRPr lang="ko-KR" alt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오픈테이블은 레스토랑 평가에 대한 검증이 명료하고 뛰어나다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외식이 사교의 과정이라고 생각하는 서양 사람들은 레스토랑에 대한 리서치에 철저하다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음식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서비스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분위기 등과 같은 모든 요소를 알고 싶을 때 고객들이 남긴 리뷰를 세밀하게 읽어본다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고객이 남긴 후기들을 누적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데이터화하는데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100%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추천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70%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추천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50%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추천 등 구체적인 통계는 가혹할 정도다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영국에서 통계로 잡힌 리뷰만 해도 매달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75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만 개이다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물론 오픈테이블 웹사이트에서 모든 후기를 다 읽을 수 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ko-KR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ko-K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3. </a:t>
            </a:r>
            <a:r>
              <a:rPr lang="ko-KR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확실한 포인트 보상제도</a:t>
            </a:r>
            <a:endParaRPr lang="ko-KR" alt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오픈테이블은 더 많은 회원들을 모집하기 위해 ‘포인트 누적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보상제도’를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시행하고 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모든 회원들이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회 예약을 할 때마다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100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점의 포인트를 받는다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 점수가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2000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점이 넘으면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기프트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카드를 주는데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일종의 식사권이다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기프트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카드는 가맹 레스토랑 모든 곳에서 사용할 수 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일반 백화점이나 대형 마켓에서 일반화된 포인트 제도를 오픈테이블에서 과감히 도입한 것이다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ko-KR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ko-K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4. </a:t>
            </a:r>
            <a:r>
              <a:rPr lang="ko-KR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선물용으로 </a:t>
            </a:r>
            <a:r>
              <a:rPr lang="ko-KR" altLang="en-U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환영받는</a:t>
            </a:r>
            <a:r>
              <a:rPr lang="ko-KR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‘레스토랑 상품권’</a:t>
            </a:r>
            <a:endParaRPr lang="ko-KR" alt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오픈테이블은 ‘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e-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기프팅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프로그램’으로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회원들에게 새로운 혜택을 주고 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이것은 누군가에게 특별한 날에 선물할 수 있는 상품권이다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영국에서 판매되는 이 상품권의 평균 액면가는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80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파운드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약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만 원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영국 사람들은 유럽인들 중에서도 특히 외식을 많이 하는 것으로 알려져 있지만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1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인당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회 평균 외식비가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30~50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파운드 정도인 것에 비교해볼 때 큰 액수임에 틀림없다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그만큼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기프트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카드가 잘 활용되고 있다는 증거다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ko-KR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ko-K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5. </a:t>
            </a:r>
            <a:r>
              <a:rPr lang="ko-KR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폭넓은 선택권→ 전 세계 가맹 음식점 </a:t>
            </a:r>
            <a:r>
              <a:rPr lang="en-US" altLang="ko-K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</a:t>
            </a:r>
            <a:r>
              <a:rPr lang="ko-KR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만 곳</a:t>
            </a:r>
            <a:endParaRPr lang="ko-KR" alt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오픈테이블의 가맹점 레스토랑이 전 세계에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만 개나 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여행과 비즈니스 출장이 광범위해진 오늘날 타지에서의 레스토랑 예약은 해결해야 할 큰 난제이다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오픈테이블에 가입한 회원이라면 지구촌 어디에 있더라도 걱정 없이 레스토랑 예약을 신속하게 할 수 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CBD37-7411-472A-994D-36600694C37C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66271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dirty="0"/>
              <a:t>공급자의 교섭력 </a:t>
            </a:r>
            <a:r>
              <a:rPr lang="ko-KR" altLang="ko-KR" dirty="0" err="1"/>
              <a:t>OpenTable의</a:t>
            </a:r>
            <a:r>
              <a:rPr lang="ko-KR" altLang="ko-KR" dirty="0"/>
              <a:t> 제품은 기술 및 컴퓨터 기반이기 때문에 공급 업체의 협상력은 낮습니다. </a:t>
            </a:r>
            <a:r>
              <a:rPr lang="ko-KR" altLang="ko-KR" dirty="0" err="1"/>
              <a:t>OpenTable이</a:t>
            </a:r>
            <a:r>
              <a:rPr lang="ko-KR" altLang="ko-KR" dirty="0"/>
              <a:t> </a:t>
            </a:r>
            <a:r>
              <a:rPr lang="ko-KR" altLang="ko-KR" dirty="0" err="1"/>
              <a:t>ERB를</a:t>
            </a:r>
            <a:r>
              <a:rPr lang="ko-KR" altLang="ko-KR" dirty="0"/>
              <a:t> 만드는 데 사용할 </a:t>
            </a:r>
            <a:r>
              <a:rPr lang="ko-KR" altLang="ko-KR" dirty="0" err="1"/>
              <a:t>수있는</a:t>
            </a:r>
            <a:r>
              <a:rPr lang="ko-KR" altLang="ko-KR" dirty="0"/>
              <a:t> 수천 개의 기술 공급 업체가 있습니다. 소프트웨어 기술의 창작 및 제조는 가장 낮은 가격을 제공하는 회사로 분명히 </a:t>
            </a:r>
            <a:r>
              <a:rPr lang="ko-KR" altLang="ko-KR" dirty="0" err="1"/>
              <a:t>아웃소싱됩니다</a:t>
            </a:r>
            <a:r>
              <a:rPr lang="ko-KR" altLang="ko-KR" dirty="0"/>
              <a:t>. ERB 인 하드웨어는 최고의 비용 절감을 제공하는 컴퓨터 회사의 수에 관계없이 제조 될 수 있습니다. </a:t>
            </a: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dirty="0"/>
              <a:t>고객의 협상력 고객의 협상력은 </a:t>
            </a:r>
            <a:r>
              <a:rPr lang="ko-KR" altLang="ko-KR" dirty="0" err="1"/>
              <a:t>OpenTable의</a:t>
            </a:r>
            <a:r>
              <a:rPr lang="ko-KR" altLang="ko-KR" dirty="0"/>
              <a:t> 경우 보통 정도에서 낮습니다. 레스토랑에 테이블 관리 시스템을 </a:t>
            </a:r>
            <a:r>
              <a:rPr lang="ko-KR" altLang="ko-KR" dirty="0" err="1"/>
              <a:t>통합하고자하는</a:t>
            </a:r>
            <a:r>
              <a:rPr lang="ko-KR" altLang="ko-KR" dirty="0"/>
              <a:t> 기업의 경우 </a:t>
            </a:r>
            <a:r>
              <a:rPr lang="ko-KR" altLang="ko-KR" dirty="0" err="1"/>
              <a:t>OpenTable에서</a:t>
            </a:r>
            <a:r>
              <a:rPr lang="ko-KR" altLang="ko-KR" dirty="0"/>
              <a:t> 제공하는 가격을 지불 할 의향이 있습니다. </a:t>
            </a:r>
            <a:r>
              <a:rPr lang="ko-KR" altLang="ko-KR" dirty="0" err="1"/>
              <a:t>IAC의</a:t>
            </a:r>
            <a:r>
              <a:rPr lang="ko-KR" altLang="ko-KR" dirty="0"/>
              <a:t> </a:t>
            </a:r>
            <a:r>
              <a:rPr lang="ko-KR" altLang="ko-KR" dirty="0" err="1"/>
              <a:t>Urbanspoon에서</a:t>
            </a:r>
            <a:r>
              <a:rPr lang="ko-KR" altLang="ko-KR" dirty="0"/>
              <a:t> 나오는 </a:t>
            </a:r>
            <a:r>
              <a:rPr lang="ko-KR" altLang="ko-KR" dirty="0" err="1"/>
              <a:t>Rezbook을</a:t>
            </a:r>
            <a:r>
              <a:rPr lang="ko-KR" altLang="ko-KR" dirty="0"/>
              <a:t> 사용하면 기업이 </a:t>
            </a:r>
            <a:r>
              <a:rPr lang="ko-KR" altLang="ko-KR" dirty="0" err="1"/>
              <a:t>OpenTable의</a:t>
            </a:r>
            <a:r>
              <a:rPr lang="ko-KR" altLang="ko-KR" dirty="0"/>
              <a:t> 제품 라인을 사용하지 못하게 할 </a:t>
            </a:r>
            <a:r>
              <a:rPr lang="ko-KR" altLang="ko-KR" dirty="0" err="1"/>
              <a:t>수있는</a:t>
            </a:r>
            <a:r>
              <a:rPr lang="ko-KR" altLang="ko-KR" dirty="0"/>
              <a:t> 가격 전쟁의 가능성이 있기 때문에 보통 수준에서 낮은 수준입니다. 앞서 언급했듯이 </a:t>
            </a:r>
            <a:r>
              <a:rPr lang="ko-KR" altLang="ko-KR" dirty="0" err="1"/>
              <a:t>OpenTable의</a:t>
            </a:r>
            <a:r>
              <a:rPr lang="ko-KR" altLang="ko-KR" dirty="0"/>
              <a:t> 시장 점유율을 얻는 제품 제공이 나오면 고객의 협상력은 시간이 지남에 따라 계속 증가 할 것입니다.</a:t>
            </a: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CBD37-7411-472A-994D-36600694C37C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77661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CBD37-7411-472A-994D-36600694C37C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73570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모두 이용 </a:t>
            </a:r>
            <a:r>
              <a:rPr lang="ko-KR" altLang="en-US" dirty="0" err="1"/>
              <a:t>손님으로부터는</a:t>
            </a:r>
            <a:r>
              <a:rPr lang="ko-KR" altLang="en-US" dirty="0"/>
              <a:t> 예약 요금을 부과하지 않음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CBD37-7411-472A-994D-36600694C37C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27941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레스토랑이 </a:t>
            </a:r>
            <a:r>
              <a:rPr lang="en-US" altLang="ko-KR" dirty="0"/>
              <a:t>SaaS</a:t>
            </a:r>
            <a:r>
              <a:rPr lang="ko-KR" altLang="en-US" dirty="0"/>
              <a:t>모델에 끌리는 이유</a:t>
            </a:r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SaaS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란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?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(Software-as-a-Service)</a:t>
            </a:r>
          </a:p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소프트웨어를 클라우드에 호스팅하고 사용자들에게 구독료를 받아 쓸 수 있게 해주는 소프트웨어 배포 방식</a:t>
            </a:r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Symbol" pitchFamily="2" charset="2"/>
              <a:buChar char="Þ"/>
            </a:pPr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Symbol" pitchFamily="2" charset="2"/>
              <a:buChar char="Þ"/>
            </a:pP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낮은 초기비용과 빠른 업그레이드로 기존의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on-premise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방식을 잠식</a:t>
            </a:r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            </a:t>
            </a:r>
          </a:p>
          <a:p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온프레미스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On-premise)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란 소프트웨어 등 솔루션을 클라우드 같이 원격 환경이 아닌 자체적으로 보유한 전산실 서버에 직접 설치해 운영하는 방식을 말합니다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br>
              <a:rPr lang="en" altLang="ko-KR" dirty="0"/>
            </a:br>
            <a:endParaRPr lang="en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dirty="0"/>
              <a:t>레스토랑 업계에 매력적이라고 할 수 있음</a:t>
            </a:r>
            <a:endParaRPr lang="en-US" altLang="ko-KR" dirty="0"/>
          </a:p>
          <a:p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Land and expand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방식으로 고객사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확보후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사업의 크기를 늘리는 사업 전략을 사용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br>
              <a:rPr lang="en" altLang="ko-KR" dirty="0"/>
            </a:b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SaaS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의 핵심 전략은 ‘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land and expand (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상륙 그리고 팽창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)’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일단 고객사를 확보한 후 나중에 고객과의 사업 크기를 늘리는 방식인 것이다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예전의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on-premise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방식은 많은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비용 및 회사 내부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인프라 투자를 필요로 하기 때문에 소프트웨어를 한번 도입 할 때 개발사는 전사적인 확신을 얻어야만 계약을 딸 수 있었다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반면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SaaS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의 경우는 이런 고정 비용이 없고 누구나 손쉽게 서비스를 사용할 수 있게 만들었기 때문에 ‘내 제품을 좋아하고 사용할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인’에게 우선 팔고 그 평판을 통해 더 큰 계약을 딸 수 있게 하는 전략을 사용하는 것이다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CBD37-7411-472A-994D-36600694C37C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72703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SaaS</a:t>
            </a:r>
            <a:r>
              <a:rPr lang="ko-KR" alt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의 세 가지 장점</a:t>
            </a:r>
          </a:p>
          <a:p>
            <a:pPr latinLnBrk="1"/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SaaS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는 이러한 설치형 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SW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의 세 가지 단점을 모두 해결했다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latinLnBrk="1"/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SaaS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는 설치가 매우 간편하다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개인이나 기업의 하드웨어 종류에 관계 없이 인터넷에만 접속할 수 있으면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퍼블릭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클라우드 속 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SaaS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패키지에 접근해 서비스를 이용할 수 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홈페이지에서 로그인 타입으로 제공되는 서비스가 아니라 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API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통해 접근해야 하는 서비스라도 몇 가지 설정만 기업 환경에 맞춰 변경해주면 기업 시스템에 바로 접목할 수 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로그인 타입은 보통 서비스 계약 즉시 이용할 수 있고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API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타입은 보통 서비스 계약 이후 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30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분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~1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시간 만에 이용할 수 있게 된다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latinLnBrk="1"/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SaaS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는 유지 및 보수가 매우 쉽고 최신 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SW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업데이트를 빠르게 제공할 수 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문제가 발생해도 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SaaS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패키지는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퍼블릭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클라우드 속에 있기 때문에 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SW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개발사가 즉시 수정할 수 있으며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최신 기능도 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SW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에 재빨리 업데이트할 수 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개인과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기업 입장에서도 별도의 업데이트를 하지 않아도 문제가 해결된 최신 버전의 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SW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이용할 수 있으니 매우 편리하다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사실 많은 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SW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개발사가 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SaaS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의 가장 큰 장점으로 쉬운 유지 및 보수를 꼽고 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latinLnBrk="1"/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SaaS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는 진입 장벽이 낮다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거의 대부분의 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SaaS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는 구독형 또는 트래픽 기반으로 이용 비용을 받고 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월정액으로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일정 비용만 내거나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사용한 만큼만 비용을 지불하면 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SW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이용할 수 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초기에 높은 구매 비용을 내지 않아도 되니 비즈니스 애플리케이션을 자주 교체하거나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되도록 최신 서비스를 이용하고 싶은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개인과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기업에게 유리하다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-US" altLang="ko-KR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SaaS</a:t>
            </a:r>
            <a:r>
              <a:rPr lang="ko-KR" alt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의 단점</a:t>
            </a:r>
          </a:p>
          <a:p>
            <a:pPr latinLnBrk="1"/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물론 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SaaS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에 장점만 있는 것은 아니다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데이터 처리 및 보관이 외부 클라우드 서비스에서 이뤄지기 때문에 자신의 데이터가 외부에 노출되는 것을 원하지 않는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개인과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기업에겐 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SaaS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는 여전히 꺼림칙한 서비스일 뿐이다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latinLnBrk="1"/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이러한 걱정을 조금이나마 해결하기 위해 많은 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SaaS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기업들이 데이터 보관은 개인의 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PC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또는 기업의 서버에 할 수 있도록 선택 옵션을 제공하고 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다만 데이터 처리는 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SaaS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의 구조 특성상 여전히 외부 클라우드 서비스에서만 가능하다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latinLnBrk="1"/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또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SaaS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는 반드시 인터넷에 접속할 수 있어야만 이용할 수 있기 때문에 인프라가 외부와 단절되어 있거나 통신 환경이 열악한 곳에서는 이용할 수 없다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-US" altLang="ko-KR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SaaS</a:t>
            </a:r>
            <a:r>
              <a:rPr lang="ko-KR" alt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의 두 가지 형태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BCBD37-7411-472A-994D-36600694C37C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03596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51DF44-6E83-4A3F-AFC5-955855B148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C473855-1543-422B-A0BC-128430674C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D4B35FA-6B60-44C2-BA58-21068AD1A6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3ED4F-EA32-4194-B885-479296DDCF52}" type="datetimeFigureOut">
              <a:rPr lang="ko-KR" altLang="en-US" smtClean="0"/>
              <a:t>2018-10-12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4304884-2B7F-4315-8413-2D47089A7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2486961-9AA6-4BC1-A59C-368144DC0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25E7E-9DE7-4C53-A8A4-95F7F89483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32802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1FB89F-6F06-4538-8CFC-2AE379AA4B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E389FED-807F-4C85-ADD4-FA637485E6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04F6498-7B9C-4651-9CC8-F55CA88BB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3ED4F-EA32-4194-B885-479296DDCF52}" type="datetimeFigureOut">
              <a:rPr lang="ko-KR" altLang="en-US" smtClean="0"/>
              <a:t>2018-10-12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52ABDBD-DB77-45C3-988A-429E5F5EEE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FBBA63E-C884-4FD7-ACB6-777D32FAE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25E7E-9DE7-4C53-A8A4-95F7F89483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76190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FC8B51C-BFEF-498B-91B1-82E3635E0A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C6A48AF-B030-47C0-A1FE-52F72286FF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BDA2ECB-7DB9-43A9-B8B2-FA45A7E95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3ED4F-EA32-4194-B885-479296DDCF52}" type="datetimeFigureOut">
              <a:rPr lang="ko-KR" altLang="en-US" smtClean="0"/>
              <a:t>2018-10-12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4B5257F-A862-4D85-A963-BAC750B66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C98174-7BAB-44A1-BDEA-F0810D5D3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25E7E-9DE7-4C53-A8A4-95F7F89483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06278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DE03D1-A774-4129-BA60-FC02DA0E0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A765750-57FF-46F5-A55C-E0F48C1C45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0417DB3-C54F-4F31-B7B8-32A710FE69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3ED4F-EA32-4194-B885-479296DDCF52}" type="datetimeFigureOut">
              <a:rPr lang="ko-KR" altLang="en-US" smtClean="0"/>
              <a:t>2018-10-12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29F7226-2FD8-4399-BBBA-39F12600F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503F2D8-67C1-48B8-9128-3C5B36AED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25E7E-9DE7-4C53-A8A4-95F7F89483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36288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81B63F-19BF-46EC-9B02-828CD818E2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0D2252D-B179-4679-930C-14EC76C87A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9A9F3CC-855C-421C-B22D-6B8308B284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3ED4F-EA32-4194-B885-479296DDCF52}" type="datetimeFigureOut">
              <a:rPr lang="ko-KR" altLang="en-US" smtClean="0"/>
              <a:t>2018-10-12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7EFF74-3581-4296-A210-858871CB4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A769DB-5E17-440D-A34C-F37035782C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25E7E-9DE7-4C53-A8A4-95F7F89483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39610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645872-378C-46F0-AFC7-54DAE3010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FCBF0FB-F1C3-46B7-A060-8EA019BC40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9300B3B-D0C5-45B2-902E-0BF40C997C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B65B151-BF1F-4B85-9465-4F46B17DB8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3ED4F-EA32-4194-B885-479296DDCF52}" type="datetimeFigureOut">
              <a:rPr lang="ko-KR" altLang="en-US" smtClean="0"/>
              <a:t>2018-10-12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3808E37-9E11-4951-B264-3072355DB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E77F1E7-DE88-4903-A405-336EDF46C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25E7E-9DE7-4C53-A8A4-95F7F89483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89633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9EE981-61C6-49E6-BEA8-C9809BC179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C996BFE-F371-4363-9DCD-7897D13E4F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6E5FBC0-E39F-4255-A3D6-74F733837B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9A9DB4F-3686-443E-AE11-B797B6402F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013193D-80C1-4538-AC0D-B82B78205C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5A24F7D-7015-46FD-BEC9-A7BB4B9CC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3ED4F-EA32-4194-B885-479296DDCF52}" type="datetimeFigureOut">
              <a:rPr lang="ko-KR" altLang="en-US" smtClean="0"/>
              <a:t>2018-10-12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DC35BF9-1F34-4A22-B4D1-4CCC52A39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BD9D44A-29D0-4C4C-B9F8-639AB299D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25E7E-9DE7-4C53-A8A4-95F7F89483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23402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8CAA30-8CDC-4CF4-AC15-81F63A8A3E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DEA979C-CC3C-433D-98D5-D6A3E08E9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3ED4F-EA32-4194-B885-479296DDCF52}" type="datetimeFigureOut">
              <a:rPr lang="ko-KR" altLang="en-US" smtClean="0"/>
              <a:t>2018-10-12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420178B-9DC4-4DBF-85C1-AA1C8FFEC3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CA220AE-7DFD-43C0-BB96-5A096E614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25E7E-9DE7-4C53-A8A4-95F7F89483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1496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682C667-0A14-4FA1-BD10-1B139B4335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3ED4F-EA32-4194-B885-479296DDCF52}" type="datetimeFigureOut">
              <a:rPr lang="ko-KR" altLang="en-US" smtClean="0"/>
              <a:t>2018-10-12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772C599-25E2-49F7-9F57-6FAF2B8EA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36DB798-C534-42CE-BFB3-31088B347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25E7E-9DE7-4C53-A8A4-95F7F89483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79809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154146-1D72-4C90-AEBB-D2DB15F0F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3E3CCE-E5F2-40BF-863E-A6AF28ACCF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58AF03A-6619-4B31-B791-8429D4FA2A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0F7C70A-3637-4824-8D48-385595825A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3ED4F-EA32-4194-B885-479296DDCF52}" type="datetimeFigureOut">
              <a:rPr lang="ko-KR" altLang="en-US" smtClean="0"/>
              <a:t>2018-10-12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173917F-1ECE-4805-A607-1BBE93FC9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68FB110-425F-4778-A8BF-2A8BD5AE74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25E7E-9DE7-4C53-A8A4-95F7F89483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4435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16DC19-2A73-4427-9E15-7252FBBA7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A473812-7C7D-4B69-970E-13FE042242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EC543A1-86ED-455A-BC5A-B65C27F4A5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7C252EC-6A46-441E-BC13-C08BC642CE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3ED4F-EA32-4194-B885-479296DDCF52}" type="datetimeFigureOut">
              <a:rPr lang="ko-KR" altLang="en-US" smtClean="0"/>
              <a:t>2018-10-12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A804E1E-2B34-4F50-A28D-1B4E2214D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CC07CCC-886C-4662-8079-C4E829C8C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525E7E-9DE7-4C53-A8A4-95F7F89483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27619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EF0CCD5-6C4E-4450-ABB2-6D4F6CA441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99B2073-8CDC-4429-A4AB-A95222F15A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4346EA3-AF0B-4E0E-9775-15B9EF795B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13ED4F-EA32-4194-B885-479296DDCF52}" type="datetimeFigureOut">
              <a:rPr lang="ko-KR" altLang="en-US" smtClean="0"/>
              <a:t>2018-10-12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B98D62B-5EDC-47E7-B7FD-D67A406FA8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D2F4144-CC10-46AB-A439-AF82432E35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525E7E-9DE7-4C53-A8A4-95F7F89483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85094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3EBDF473-0FDB-47EC-8B27-1F466A6308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58" b="93341" l="9958" r="89982">
                        <a14:foregroundMark x1="48230" y1="49190" x2="48230" y2="49190"/>
                        <a14:foregroundMark x1="50030" y1="48530" x2="50030" y2="48530"/>
                        <a14:foregroundMark x1="49550" y1="49070" x2="49550" y2="49070"/>
                        <a14:foregroundMark x1="49550" y1="49910" x2="49550" y2="49910"/>
                        <a14:foregroundMark x1="50210" y1="50750" x2="50210" y2="50750"/>
                        <a14:foregroundMark x1="49370" y1="50930" x2="50390" y2="57049"/>
                        <a14:foregroundMark x1="14817" y1="92981" x2="65807" y2="93341"/>
                        <a14:foregroundMark x1="16317" y1="77804" x2="25435" y2="77864"/>
                        <a14:foregroundMark x1="16557" y1="80204" x2="14697" y2="93161"/>
                        <a14:foregroundMark x1="25555" y1="79004" x2="27115" y2="87103"/>
                        <a14:foregroundMark x1="15837" y1="61008" x2="15781" y2="64485"/>
                        <a14:foregroundMark x1="17114" y1="73481" x2="17756" y2="75825"/>
                        <a14:foregroundMark x1="71026" y1="76965" x2="84103" y2="76965"/>
                        <a14:foregroundMark x1="72945" y1="80024" x2="70006" y2="86863"/>
                        <a14:foregroundMark x1="70006" y1="86863" x2="69706" y2="92142"/>
                        <a14:foregroundMark x1="79184" y1="78884" x2="82663" y2="85303"/>
                        <a14:foregroundMark x1="82663" y1="85303" x2="82603" y2="92262"/>
                        <a14:foregroundMark x1="82603" y1="92262" x2="82484" y2="92621"/>
                        <a14:foregroundMark x1="82064" y1="77325" x2="85003" y2="83863"/>
                        <a14:foregroundMark x1="85003" y1="83863" x2="85063" y2="91122"/>
                        <a14:foregroundMark x1="85063" y1="91122" x2="85303" y2="91842"/>
                        <a14:foregroundMark x1="83683" y1="60768" x2="86203" y2="67487"/>
                        <a14:foregroundMark x1="86203" y1="67487" x2="85003" y2="76365"/>
                        <a14:foregroundMark x1="84643" y1="61188" x2="82484" y2="76965"/>
                        <a14:foregroundMark x1="49430" y1="33353" x2="49430" y2="33353"/>
                        <a14:foregroundMark x1="48710" y1="39832" x2="48710" y2="39832"/>
                        <a14:foregroundMark x1="49190" y1="40012" x2="43971" y2="52849"/>
                        <a14:foregroundMark x1="50210" y1="40672" x2="56749" y2="61848"/>
                        <a14:foregroundMark x1="44331" y1="50930" x2="41572" y2="62148"/>
                        <a14:foregroundMark x1="46731" y1="53989" x2="48050" y2="63707"/>
                        <a14:foregroundMark x1="14043" y1="66219" x2="13857" y2="69166"/>
                        <a14:foregroundMark x1="14337" y1="61548" x2="14240" y2="63089"/>
                        <a14:foregroundMark x1="13857" y1="69166" x2="15117" y2="75165"/>
                        <a14:foregroundMark x1="16955" y1="71407" x2="17217" y2="72885"/>
                        <a14:foregroundMark x1="15837" y1="64007" x2="17337" y2="72046"/>
                        <a14:foregroundMark x1="13497" y1="63527" x2="14457" y2="68446"/>
                        <a14:backgroundMark x1="16426" y1="73024" x2="16557" y2="73605"/>
                        <a14:backgroundMark x1="14457" y1="63047" x2="16137" y2="715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3183" y="-143969"/>
            <a:ext cx="6858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9E455C4-A2B9-40A4-86A9-CFDA87C1DA8C}"/>
              </a:ext>
            </a:extLst>
          </p:cNvPr>
          <p:cNvSpPr txBox="1"/>
          <p:nvPr/>
        </p:nvSpPr>
        <p:spPr>
          <a:xfrm>
            <a:off x="757052" y="1916876"/>
            <a:ext cx="9100012" cy="997196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  <a:alpha val="0"/>
              </a:schemeClr>
            </a:solidFill>
          </a:ln>
        </p:spPr>
        <p:txBody>
          <a:bodyPr wrap="square" tIns="0" bIns="0" rtlCol="0" anchor="ctr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4400" spc="-3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Helvetica75" panose="020B0800000000000000" pitchFamily="34" charset="0"/>
                <a:ea typeface="나눔스퀘어" panose="020B0600000101010101" pitchFamily="50" charset="-127"/>
              </a:rPr>
              <a:t>CASE</a:t>
            </a:r>
            <a:r>
              <a:rPr lang="ko-KR" altLang="en-US" sz="4400" spc="-3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Helvetica75" panose="020B0800000000000000" pitchFamily="34" charset="0"/>
                <a:ea typeface="나눔스퀘어" panose="020B0600000101010101" pitchFamily="50" charset="-127"/>
              </a:rPr>
              <a:t> </a:t>
            </a:r>
            <a:r>
              <a:rPr lang="en-US" altLang="ko-KR" sz="4400" spc="-3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Helvetica75" panose="020B0800000000000000" pitchFamily="34" charset="0"/>
                <a:ea typeface="나눔스퀘어" panose="020B0600000101010101" pitchFamily="50" charset="-127"/>
              </a:rPr>
              <a:t>STUDY</a:t>
            </a:r>
            <a:r>
              <a:rPr lang="ko-KR" altLang="en-US" sz="4400" spc="-3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Helvetica75" panose="020B0800000000000000" pitchFamily="34" charset="0"/>
                <a:ea typeface="나눔스퀘어" panose="020B0600000101010101" pitchFamily="50" charset="-127"/>
              </a:rPr>
              <a:t> </a:t>
            </a:r>
            <a:r>
              <a:rPr lang="en-US" altLang="ko-KR" sz="4400" spc="-3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Helvetica75" panose="020B0800000000000000" pitchFamily="34" charset="0"/>
                <a:ea typeface="나눔스퀘어" panose="020B0600000101010101" pitchFamily="50" charset="-127"/>
              </a:rPr>
              <a:t>OF OPENTABLE</a:t>
            </a:r>
          </a:p>
          <a:p>
            <a:pPr>
              <a:lnSpc>
                <a:spcPct val="90000"/>
              </a:lnSpc>
            </a:pPr>
            <a:r>
              <a:rPr lang="en-US" altLang="ko-KR" sz="2800" spc="-3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 </a:t>
            </a:r>
            <a:r>
              <a:rPr lang="en-US" altLang="ko-KR" sz="28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Helvetica" panose="020B0604020202030204" pitchFamily="34" charset="0"/>
                <a:ea typeface="나눔스퀘어" panose="020B0600000101010101" pitchFamily="50" charset="-127"/>
              </a:rPr>
              <a:t>The Best Online Reservation System for Restaurant</a:t>
            </a:r>
            <a:endParaRPr lang="ko-KR" altLang="en-US" sz="3600" spc="-15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1">
                  <a:lumMod val="75000"/>
                </a:schemeClr>
              </a:solidFill>
              <a:latin typeface="Helvetica" panose="020B0604020202030204" pitchFamily="34" charset="0"/>
              <a:ea typeface="삼성고딕체" panose="020B0609000101010101" pitchFamily="49" charset="-127"/>
            </a:endParaRPr>
          </a:p>
        </p:txBody>
      </p:sp>
      <p:sp>
        <p:nvSpPr>
          <p:cNvPr id="6" name="자유형 12">
            <a:extLst>
              <a:ext uri="{FF2B5EF4-FFF2-40B4-BE49-F238E27FC236}">
                <a16:creationId xmlns:a16="http://schemas.microsoft.com/office/drawing/2014/main" id="{8B8F9700-391F-4A33-B34A-0EE91527F1B0}"/>
              </a:ext>
            </a:extLst>
          </p:cNvPr>
          <p:cNvSpPr/>
          <p:nvPr/>
        </p:nvSpPr>
        <p:spPr>
          <a:xfrm flipV="1">
            <a:off x="0" y="6273316"/>
            <a:ext cx="12192000" cy="584684"/>
          </a:xfrm>
          <a:custGeom>
            <a:avLst/>
            <a:gdLst>
              <a:gd name="connsiteX0" fmla="*/ 0 w 12192000"/>
              <a:gd name="connsiteY0" fmla="*/ 584684 h 584684"/>
              <a:gd name="connsiteX1" fmla="*/ 423122 w 12192000"/>
              <a:gd name="connsiteY1" fmla="*/ 584684 h 584684"/>
              <a:gd name="connsiteX2" fmla="*/ 729157 w 12192000"/>
              <a:gd name="connsiteY2" fmla="*/ 296652 h 584684"/>
              <a:gd name="connsiteX3" fmla="*/ 1035192 w 12192000"/>
              <a:gd name="connsiteY3" fmla="*/ 584684 h 584684"/>
              <a:gd name="connsiteX4" fmla="*/ 12192000 w 12192000"/>
              <a:gd name="connsiteY4" fmla="*/ 584684 h 584684"/>
              <a:gd name="connsiteX5" fmla="*/ 12192000 w 12192000"/>
              <a:gd name="connsiteY5" fmla="*/ 0 h 584684"/>
              <a:gd name="connsiteX6" fmla="*/ 0 w 12192000"/>
              <a:gd name="connsiteY6" fmla="*/ 0 h 584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584684">
                <a:moveTo>
                  <a:pt x="0" y="584684"/>
                </a:moveTo>
                <a:lnTo>
                  <a:pt x="423122" y="584684"/>
                </a:lnTo>
                <a:lnTo>
                  <a:pt x="729157" y="296652"/>
                </a:lnTo>
                <a:lnTo>
                  <a:pt x="1035192" y="584684"/>
                </a:lnTo>
                <a:lnTo>
                  <a:pt x="12192000" y="584684"/>
                </a:lnTo>
                <a:lnTo>
                  <a:pt x="121920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D0FBBD-111F-4A4B-82D5-80AD3C1486F8}"/>
              </a:ext>
            </a:extLst>
          </p:cNvPr>
          <p:cNvSpPr txBox="1"/>
          <p:nvPr/>
        </p:nvSpPr>
        <p:spPr>
          <a:xfrm>
            <a:off x="9647583" y="6390114"/>
            <a:ext cx="2434335" cy="4247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ko-KR" altLang="en-US" sz="12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삼성고딕체" panose="020B0609000101010101" pitchFamily="49" charset="-127"/>
                <a:ea typeface="삼성고딕체" panose="020B0609000101010101" pitchFamily="49" charset="-127"/>
                <a:cs typeface="Arial" panose="020B0604020202020204" pitchFamily="34" charset="0"/>
              </a:rPr>
              <a:t>서울대학교 빅데이터 </a:t>
            </a:r>
            <a:r>
              <a:rPr lang="ko-KR" altLang="en-US" sz="1200" spc="-100" dirty="0" err="1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삼성고딕체" panose="020B0609000101010101" pitchFamily="49" charset="-127"/>
                <a:ea typeface="삼성고딕체" panose="020B0609000101010101" pitchFamily="49" charset="-127"/>
                <a:cs typeface="Arial" panose="020B0604020202020204" pitchFamily="34" charset="0"/>
              </a:rPr>
              <a:t>애널리틱스</a:t>
            </a:r>
            <a:endParaRPr lang="en-US" altLang="ko-KR" sz="1200" spc="-10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1"/>
              </a:solidFill>
              <a:latin typeface="삼성고딕체" panose="020B0609000101010101" pitchFamily="49" charset="-127"/>
              <a:ea typeface="삼성고딕체" panose="020B0609000101010101" pitchFamily="49" charset="-127"/>
              <a:cs typeface="Arial" panose="020B0604020202020204" pitchFamily="34" charset="0"/>
            </a:endParaRPr>
          </a:p>
          <a:p>
            <a:pPr algn="r">
              <a:lnSpc>
                <a:spcPct val="80000"/>
              </a:lnSpc>
            </a:pPr>
            <a:endParaRPr lang="en-US" altLang="ko-KR" sz="300" spc="-10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1"/>
              </a:solidFill>
              <a:latin typeface="삼성고딕체" panose="020B0609000101010101" pitchFamily="49" charset="-127"/>
              <a:ea typeface="삼성고딕체" panose="020B0609000101010101" pitchFamily="49" charset="-127"/>
              <a:cs typeface="Arial" panose="020B0604020202020204" pitchFamily="34" charset="0"/>
            </a:endParaRPr>
          </a:p>
          <a:p>
            <a:pPr algn="r">
              <a:lnSpc>
                <a:spcPct val="80000"/>
              </a:lnSpc>
            </a:pPr>
            <a:r>
              <a:rPr lang="ko-KR" altLang="en-US" sz="12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삼성고딕체" panose="020B0609000101010101" pitchFamily="49" charset="-127"/>
                <a:ea typeface="삼성고딕체" panose="020B0609000101010101" pitchFamily="49" charset="-127"/>
                <a:cs typeface="Arial" panose="020B0604020202020204" pitchFamily="34" charset="0"/>
              </a:rPr>
              <a:t>디지털 경제와 경영전략</a:t>
            </a:r>
            <a:endParaRPr lang="en-US" altLang="ko-KR" sz="1200" spc="-10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1"/>
              </a:solidFill>
              <a:latin typeface="삼성고딕체" panose="020B0609000101010101" pitchFamily="49" charset="-127"/>
              <a:ea typeface="삼성고딕체" panose="020B0609000101010101" pitchFamily="49" charset="-127"/>
              <a:cs typeface="Arial" panose="020B0604020202020204" pitchFamily="34" charset="0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732BD561-E77F-487E-86DF-811F304F02D6}"/>
              </a:ext>
            </a:extLst>
          </p:cNvPr>
          <p:cNvCxnSpPr>
            <a:cxnSpLocks/>
          </p:cNvCxnSpPr>
          <p:nvPr/>
        </p:nvCxnSpPr>
        <p:spPr>
          <a:xfrm>
            <a:off x="926604" y="3285031"/>
            <a:ext cx="0" cy="764736"/>
          </a:xfrm>
          <a:prstGeom prst="line">
            <a:avLst/>
          </a:prstGeom>
          <a:ln w="762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B87C1505-8BA6-413D-8F93-32D57E8DA86E}"/>
              </a:ext>
            </a:extLst>
          </p:cNvPr>
          <p:cNvSpPr txBox="1"/>
          <p:nvPr/>
        </p:nvSpPr>
        <p:spPr>
          <a:xfrm>
            <a:off x="472727" y="3231082"/>
            <a:ext cx="3463169" cy="369332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  <a:alpha val="0"/>
              </a:schemeClr>
            </a:solidFill>
          </a:ln>
        </p:spPr>
        <p:txBody>
          <a:bodyPr wrap="square" tIns="0" bIns="0" rtlCol="0" anchor="ctr">
            <a:spAutoFit/>
          </a:bodyPr>
          <a:lstStyle/>
          <a:p>
            <a:pPr algn="ctr"/>
            <a:r>
              <a:rPr lang="ko-KR" altLang="en-US" sz="2400" b="1" spc="-3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디지털 경제와 경영전략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66A125A-883D-4B82-9405-1E9843346415}"/>
              </a:ext>
            </a:extLst>
          </p:cNvPr>
          <p:cNvSpPr txBox="1"/>
          <p:nvPr/>
        </p:nvSpPr>
        <p:spPr>
          <a:xfrm>
            <a:off x="1020382" y="3594258"/>
            <a:ext cx="5885237" cy="455509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  <a:alpha val="0"/>
              </a:schemeClr>
            </a:solidFill>
          </a:ln>
        </p:spPr>
        <p:txBody>
          <a:bodyPr wrap="square" tIns="0" bIns="0" rtlCol="0" anchor="ctr">
            <a:spAutoFit/>
          </a:bodyPr>
          <a:lstStyle/>
          <a:p>
            <a:pPr>
              <a:lnSpc>
                <a:spcPct val="80000"/>
              </a:lnSpc>
            </a:pPr>
            <a:r>
              <a:rPr lang="ko-KR" altLang="en-US" sz="20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중간 발표</a:t>
            </a:r>
            <a:endParaRPr lang="en-US" altLang="ko-KR" sz="2000" spc="-15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삼성고딕체" panose="020B0609000101010101" pitchFamily="49" charset="-127"/>
              <a:ea typeface="삼성고딕체" panose="020B0609000101010101" pitchFamily="49" charset="-127"/>
            </a:endParaRPr>
          </a:p>
          <a:p>
            <a:pPr>
              <a:lnSpc>
                <a:spcPct val="80000"/>
              </a:lnSpc>
            </a:pPr>
            <a:endParaRPr lang="en-US" altLang="ko-KR" sz="100" b="1" spc="-15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삼성고딕체" panose="020B0609000101010101" pitchFamily="49" charset="-127"/>
              <a:ea typeface="삼성고딕체" panose="020B0609000101010101" pitchFamily="49" charset="-127"/>
            </a:endParaRPr>
          </a:p>
          <a:p>
            <a:pPr>
              <a:lnSpc>
                <a:spcPct val="80000"/>
              </a:lnSpc>
            </a:pPr>
            <a:r>
              <a:rPr lang="en-US" altLang="ko-KR" sz="1600" b="1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1</a:t>
            </a:r>
            <a:r>
              <a:rPr lang="ko-KR" altLang="en-US" sz="1600" b="1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조 </a:t>
            </a:r>
            <a:r>
              <a:rPr lang="ko-KR" altLang="en-US" sz="1600" b="1" spc="-150" dirty="0" err="1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김하준</a:t>
            </a:r>
            <a:r>
              <a:rPr lang="ko-KR" altLang="en-US" sz="1600" b="1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 </a:t>
            </a:r>
            <a:r>
              <a:rPr lang="ko-KR" altLang="en-US" sz="1600" b="1" spc="-150" dirty="0" err="1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배지원</a:t>
            </a:r>
            <a:r>
              <a:rPr lang="ko-KR" altLang="en-US" sz="1600" b="1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 이성은 </a:t>
            </a:r>
            <a:r>
              <a:rPr lang="ko-KR" altLang="en-US" sz="1600" b="1" spc="-150" dirty="0" err="1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이택윤</a:t>
            </a:r>
            <a:r>
              <a:rPr lang="ko-KR" altLang="en-US" sz="1600" b="1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 이현호 </a:t>
            </a:r>
            <a:r>
              <a:rPr lang="ko-KR" altLang="en-US" sz="1600" b="1" spc="-150" dirty="0" err="1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정상대</a:t>
            </a:r>
            <a:endParaRPr lang="ko-KR" altLang="en-US" sz="1600" b="1" spc="-15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1">
                  <a:lumMod val="75000"/>
                </a:schemeClr>
              </a:solidFill>
              <a:latin typeface="삼성고딕체" panose="020B0609000101010101" pitchFamily="49" charset="-127"/>
              <a:ea typeface="삼성고딕체" panose="020B060900010101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541047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6DEB12F-AEA5-4753-AA19-6A73BAB25C37}"/>
              </a:ext>
            </a:extLst>
          </p:cNvPr>
          <p:cNvSpPr txBox="1"/>
          <p:nvPr/>
        </p:nvSpPr>
        <p:spPr>
          <a:xfrm>
            <a:off x="623388" y="885833"/>
            <a:ext cx="5995919" cy="196977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  <a:alpha val="0"/>
              </a:schemeClr>
            </a:solidFill>
          </a:ln>
        </p:spPr>
        <p:txBody>
          <a:bodyPr wrap="square" tIns="0" bIns="0" rtlCol="0" anchor="ctr">
            <a:spAutoFit/>
          </a:bodyPr>
          <a:lstStyle/>
          <a:p>
            <a:pPr>
              <a:lnSpc>
                <a:spcPct val="80000"/>
              </a:lnSpc>
            </a:pPr>
            <a:r>
              <a:rPr lang="ko-KR" altLang="en-US" sz="1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  </a:t>
            </a:r>
            <a:r>
              <a:rPr lang="ko-KR" altLang="en-US" sz="5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  </a:t>
            </a:r>
            <a:r>
              <a:rPr lang="ko-KR" altLang="en-US" sz="16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운영 전략 </a:t>
            </a:r>
            <a:r>
              <a:rPr lang="en-US" altLang="ko-KR" sz="16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– </a:t>
            </a:r>
            <a:r>
              <a:rPr lang="en-US" altLang="ko-KR" sz="16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Helvetica" panose="020B0604020202030204" pitchFamily="34" charset="0"/>
                <a:ea typeface="삼성고딕체" panose="020B0609000101010101" pitchFamily="49" charset="-127"/>
              </a:rPr>
              <a:t>SaaS(Software as a Service) Model</a:t>
            </a:r>
            <a:r>
              <a:rPr lang="ko-KR" altLang="en-US" sz="16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Helvetica" panose="020B0604020202030204" pitchFamily="34" charset="0"/>
                <a:ea typeface="삼성고딕체" panose="020B0609000101010101" pitchFamily="49" charset="-127"/>
              </a:rPr>
              <a:t>의 장단점</a:t>
            </a:r>
            <a:endParaRPr lang="ko-KR" altLang="en-US" sz="1600" spc="-10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삼성고딕체" panose="020B0609000101010101" pitchFamily="49" charset="-127"/>
              <a:ea typeface="삼성고딕체" panose="020B0609000101010101" pitchFamily="49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3E531F1-5308-4081-A6AA-67F3A9BC75F9}"/>
              </a:ext>
            </a:extLst>
          </p:cNvPr>
          <p:cNvCxnSpPr/>
          <p:nvPr/>
        </p:nvCxnSpPr>
        <p:spPr>
          <a:xfrm>
            <a:off x="550907" y="449710"/>
            <a:ext cx="0" cy="574295"/>
          </a:xfrm>
          <a:prstGeom prst="line">
            <a:avLst/>
          </a:prstGeom>
          <a:ln w="762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자유형 12">
            <a:extLst>
              <a:ext uri="{FF2B5EF4-FFF2-40B4-BE49-F238E27FC236}">
                <a16:creationId xmlns:a16="http://schemas.microsoft.com/office/drawing/2014/main" id="{E2767633-9FE7-475D-A068-C03D0D4F6EAA}"/>
              </a:ext>
            </a:extLst>
          </p:cNvPr>
          <p:cNvSpPr/>
          <p:nvPr/>
        </p:nvSpPr>
        <p:spPr>
          <a:xfrm flipV="1">
            <a:off x="0" y="6273316"/>
            <a:ext cx="12192000" cy="584684"/>
          </a:xfrm>
          <a:custGeom>
            <a:avLst/>
            <a:gdLst>
              <a:gd name="connsiteX0" fmla="*/ 0 w 12192000"/>
              <a:gd name="connsiteY0" fmla="*/ 584684 h 584684"/>
              <a:gd name="connsiteX1" fmla="*/ 423122 w 12192000"/>
              <a:gd name="connsiteY1" fmla="*/ 584684 h 584684"/>
              <a:gd name="connsiteX2" fmla="*/ 729157 w 12192000"/>
              <a:gd name="connsiteY2" fmla="*/ 296652 h 584684"/>
              <a:gd name="connsiteX3" fmla="*/ 1035192 w 12192000"/>
              <a:gd name="connsiteY3" fmla="*/ 584684 h 584684"/>
              <a:gd name="connsiteX4" fmla="*/ 12192000 w 12192000"/>
              <a:gd name="connsiteY4" fmla="*/ 584684 h 584684"/>
              <a:gd name="connsiteX5" fmla="*/ 12192000 w 12192000"/>
              <a:gd name="connsiteY5" fmla="*/ 0 h 584684"/>
              <a:gd name="connsiteX6" fmla="*/ 0 w 12192000"/>
              <a:gd name="connsiteY6" fmla="*/ 0 h 584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584684">
                <a:moveTo>
                  <a:pt x="0" y="584684"/>
                </a:moveTo>
                <a:lnTo>
                  <a:pt x="423122" y="584684"/>
                </a:lnTo>
                <a:lnTo>
                  <a:pt x="729157" y="296652"/>
                </a:lnTo>
                <a:lnTo>
                  <a:pt x="1035192" y="584684"/>
                </a:lnTo>
                <a:lnTo>
                  <a:pt x="12192000" y="584684"/>
                </a:lnTo>
                <a:lnTo>
                  <a:pt x="121920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08930A-B91C-41B4-9D72-D06883A21E06}"/>
              </a:ext>
            </a:extLst>
          </p:cNvPr>
          <p:cNvSpPr txBox="1"/>
          <p:nvPr/>
        </p:nvSpPr>
        <p:spPr>
          <a:xfrm>
            <a:off x="9647583" y="6390114"/>
            <a:ext cx="2434335" cy="4247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ko-KR" altLang="en-US" sz="12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삼성고딕체" panose="020B0609000101010101" pitchFamily="49" charset="-127"/>
                <a:ea typeface="삼성고딕체" panose="020B0609000101010101" pitchFamily="49" charset="-127"/>
                <a:cs typeface="Arial" panose="020B0604020202020204" pitchFamily="34" charset="0"/>
              </a:rPr>
              <a:t>서울대학교 빅데이터 </a:t>
            </a:r>
            <a:r>
              <a:rPr lang="ko-KR" altLang="en-US" sz="1200" spc="-100" dirty="0" err="1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삼성고딕체" panose="020B0609000101010101" pitchFamily="49" charset="-127"/>
                <a:ea typeface="삼성고딕체" panose="020B0609000101010101" pitchFamily="49" charset="-127"/>
                <a:cs typeface="Arial" panose="020B0604020202020204" pitchFamily="34" charset="0"/>
              </a:rPr>
              <a:t>애널리틱스</a:t>
            </a:r>
            <a:endParaRPr lang="en-US" altLang="ko-KR" sz="1200" spc="-10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1"/>
              </a:solidFill>
              <a:latin typeface="삼성고딕체" panose="020B0609000101010101" pitchFamily="49" charset="-127"/>
              <a:ea typeface="삼성고딕체" panose="020B0609000101010101" pitchFamily="49" charset="-127"/>
              <a:cs typeface="Arial" panose="020B0604020202020204" pitchFamily="34" charset="0"/>
            </a:endParaRPr>
          </a:p>
          <a:p>
            <a:pPr algn="r">
              <a:lnSpc>
                <a:spcPct val="80000"/>
              </a:lnSpc>
            </a:pPr>
            <a:endParaRPr lang="en-US" altLang="ko-KR" sz="300" spc="-10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1"/>
              </a:solidFill>
              <a:latin typeface="삼성고딕체" panose="020B0609000101010101" pitchFamily="49" charset="-127"/>
              <a:ea typeface="삼성고딕체" panose="020B0609000101010101" pitchFamily="49" charset="-127"/>
              <a:cs typeface="Arial" panose="020B0604020202020204" pitchFamily="34" charset="0"/>
            </a:endParaRPr>
          </a:p>
          <a:p>
            <a:pPr algn="r">
              <a:lnSpc>
                <a:spcPct val="80000"/>
              </a:lnSpc>
            </a:pPr>
            <a:r>
              <a:rPr lang="ko-KR" altLang="en-US" sz="12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삼성고딕체" panose="020B0609000101010101" pitchFamily="49" charset="-127"/>
                <a:ea typeface="삼성고딕체" panose="020B0609000101010101" pitchFamily="49" charset="-127"/>
                <a:cs typeface="Arial" panose="020B0604020202020204" pitchFamily="34" charset="0"/>
              </a:rPr>
              <a:t>디지털 경제와 경영전략</a:t>
            </a:r>
            <a:endParaRPr lang="en-US" altLang="ko-KR" sz="1200" spc="-10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1"/>
              </a:solidFill>
              <a:latin typeface="삼성고딕체" panose="020B0609000101010101" pitchFamily="49" charset="-127"/>
              <a:ea typeface="삼성고딕체" panose="020B0609000101010101" pitchFamily="49" charset="-127"/>
              <a:cs typeface="Arial" panose="020B0604020202020204" pitchFamily="34" charset="0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CA3D4FA6-45E3-4A65-B94D-4B047CDAAD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0324482"/>
              </p:ext>
            </p:extLst>
          </p:nvPr>
        </p:nvGraphicFramePr>
        <p:xfrm>
          <a:off x="536330" y="1275314"/>
          <a:ext cx="11432138" cy="2804160"/>
        </p:xfrm>
        <a:graphic>
          <a:graphicData uri="http://schemas.openxmlformats.org/drawingml/2006/table">
            <a:tbl>
              <a:tblPr firstRow="1">
                <a:tableStyleId>{F5AB1C69-6EDB-4FF4-983F-18BD219EF322}</a:tableStyleId>
              </a:tblPr>
              <a:tblGrid>
                <a:gridCol w="2596737">
                  <a:extLst>
                    <a:ext uri="{9D8B030D-6E8A-4147-A177-3AD203B41FA5}">
                      <a16:colId xmlns:a16="http://schemas.microsoft.com/office/drawing/2014/main" val="4054257800"/>
                    </a:ext>
                  </a:extLst>
                </a:gridCol>
                <a:gridCol w="8835401">
                  <a:extLst>
                    <a:ext uri="{9D8B030D-6E8A-4147-A177-3AD203B41FA5}">
                      <a16:colId xmlns:a16="http://schemas.microsoft.com/office/drawing/2014/main" val="1422696861"/>
                    </a:ext>
                  </a:extLst>
                </a:gridCol>
              </a:tblGrid>
              <a:tr h="2855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장점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666786"/>
                  </a:ext>
                </a:extLst>
              </a:tr>
              <a:tr h="32859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1. </a:t>
                      </a:r>
                      <a:r>
                        <a:rPr lang="ko-KR" altLang="en-US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설치가 간편</a:t>
                      </a:r>
                      <a:endParaRPr lang="en-US" altLang="ko-KR" sz="16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latinLnBrk="1"/>
                      <a:endParaRPr lang="ko-KR" altLang="en-US" sz="16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개인이나 기업의 하드웨어 종류에 관계 없이 인터넷에만 접속할 수 있으면 </a:t>
                      </a:r>
                      <a:r>
                        <a:rPr lang="ko-KR" altLang="en-US" sz="1600" b="0" i="0" u="none" strike="noStrike" kern="1200" dirty="0" err="1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퍼블릭</a:t>
                      </a:r>
                      <a:r>
                        <a:rPr lang="ko-KR" altLang="en-US" sz="16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클라우드 속 </a:t>
                      </a:r>
                      <a:r>
                        <a:rPr lang="en-US" altLang="ko-KR" sz="16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SaaS </a:t>
                      </a:r>
                      <a:r>
                        <a:rPr lang="ko-KR" altLang="en-US" sz="16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패키지에 접근해 서비스를 이용 가능</a:t>
                      </a:r>
                      <a:endParaRPr lang="ko-KR" altLang="en-US" sz="16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8269960"/>
                  </a:ext>
                </a:extLst>
              </a:tr>
              <a:tr h="32859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2. </a:t>
                      </a:r>
                      <a:r>
                        <a:rPr lang="ko-KR" altLang="en-US" sz="16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쉬운 유지 및 보수</a:t>
                      </a:r>
                      <a:endParaRPr lang="ko-KR" altLang="en-US" sz="16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문제가 발생해도 </a:t>
                      </a:r>
                      <a:r>
                        <a:rPr lang="en-US" altLang="ko-KR" sz="16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SaaS </a:t>
                      </a:r>
                      <a:r>
                        <a:rPr lang="ko-KR" altLang="en-US" sz="16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패키지는 </a:t>
                      </a:r>
                      <a:r>
                        <a:rPr lang="ko-KR" altLang="en-US" sz="1600" b="0" i="0" u="none" strike="noStrike" kern="1200" dirty="0" err="1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퍼블릭</a:t>
                      </a:r>
                      <a:r>
                        <a:rPr lang="ko-KR" altLang="en-US" sz="16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클라우드 속에 있기 때문에 </a:t>
                      </a:r>
                      <a:r>
                        <a:rPr lang="en-US" altLang="ko-KR" sz="16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SW </a:t>
                      </a:r>
                      <a:r>
                        <a:rPr lang="ko-KR" altLang="en-US" sz="16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개발사가 즉시 수정할 수 있으며</a:t>
                      </a:r>
                      <a:r>
                        <a:rPr lang="en-US" altLang="ko-KR" sz="16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6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최신 기능도 </a:t>
                      </a:r>
                      <a:r>
                        <a:rPr lang="en-US" altLang="ko-KR" sz="16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SW</a:t>
                      </a:r>
                      <a:r>
                        <a:rPr lang="ko-KR" altLang="en-US" sz="16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에 재빨리 업데이트 가능</a:t>
                      </a:r>
                      <a:endParaRPr lang="ko-KR" altLang="en-US" sz="16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7474055"/>
                  </a:ext>
                </a:extLst>
              </a:tr>
              <a:tr h="88202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3. </a:t>
                      </a:r>
                      <a:r>
                        <a:rPr lang="ko-KR" altLang="en-US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낮은 진입 장벽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거의 대부분의 </a:t>
                      </a:r>
                      <a:r>
                        <a:rPr lang="en-US" altLang="ko-KR" sz="16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SaaS</a:t>
                      </a:r>
                      <a:r>
                        <a:rPr lang="ko-KR" altLang="en-US" sz="16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는 구독형 또는 트래픽 기반으로 이용 비용</a:t>
                      </a:r>
                      <a:endParaRPr lang="en-US" altLang="ko-KR" sz="1600" b="0" i="0" u="none" strike="noStrike" kern="1200" dirty="0">
                        <a:solidFill>
                          <a:schemeClr val="tx1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latinLnBrk="1"/>
                      <a:r>
                        <a:rPr lang="ko-KR" altLang="en-US" sz="1600" b="0" i="0" u="none" strike="noStrike" kern="1200" dirty="0" err="1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월정액으로</a:t>
                      </a:r>
                      <a:r>
                        <a:rPr lang="ko-KR" altLang="en-US" sz="16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일정 비용만 내거나</a:t>
                      </a:r>
                      <a:r>
                        <a:rPr lang="en-US" altLang="ko-KR" sz="16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6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사용한 만큼만 비용을 지불하면 </a:t>
                      </a:r>
                      <a:r>
                        <a:rPr lang="en-US" altLang="ko-KR" sz="16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SW </a:t>
                      </a:r>
                      <a:r>
                        <a:rPr lang="ko-KR" altLang="en-US" sz="16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이용 가능</a:t>
                      </a:r>
                      <a:endParaRPr lang="en-US" altLang="ko-KR" sz="1600" b="0" i="0" u="none" strike="noStrike" kern="1200" dirty="0">
                        <a:solidFill>
                          <a:schemeClr val="tx1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latinLnBrk="1"/>
                      <a:endParaRPr lang="en-US" altLang="ko-KR" sz="1600" b="0" i="0" u="none" strike="noStrike" kern="1200" dirty="0">
                        <a:solidFill>
                          <a:schemeClr val="tx1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  <a:p>
                      <a:pPr latinLnBrk="1"/>
                      <a:r>
                        <a:rPr lang="ko-KR" altLang="en-US" sz="16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초기에 높은 구매 비용을 내지 않아도 되니 비즈니스 애플리케이션을 자주 교체하거나</a:t>
                      </a:r>
                      <a:r>
                        <a:rPr lang="en-US" altLang="ko-KR" sz="16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6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되도록 최신 서비스를 이용하고 싶은 </a:t>
                      </a:r>
                      <a:r>
                        <a:rPr lang="ko-KR" altLang="en-US" sz="1600" b="0" i="0" u="none" strike="noStrike" kern="1200" dirty="0" err="1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개인과</a:t>
                      </a:r>
                      <a:r>
                        <a:rPr lang="ko-KR" altLang="en-US" sz="16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기업에게 유리</a:t>
                      </a:r>
                      <a:endParaRPr lang="ko-KR" altLang="en-US" sz="16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2625491"/>
                  </a:ext>
                </a:extLst>
              </a:tr>
            </a:tbl>
          </a:graphicData>
        </a:graphic>
      </p:graphicFrame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DE78E4EB-60CA-4C3B-8833-3555AA40A5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8227850"/>
              </p:ext>
            </p:extLst>
          </p:nvPr>
        </p:nvGraphicFramePr>
        <p:xfrm>
          <a:off x="536330" y="4300163"/>
          <a:ext cx="11432138" cy="1642655"/>
        </p:xfrm>
        <a:graphic>
          <a:graphicData uri="http://schemas.openxmlformats.org/drawingml/2006/table">
            <a:tbl>
              <a:tblPr firstRow="1">
                <a:tableStyleId>{F5AB1C69-6EDB-4FF4-983F-18BD219EF322}</a:tableStyleId>
              </a:tblPr>
              <a:tblGrid>
                <a:gridCol w="2596737">
                  <a:extLst>
                    <a:ext uri="{9D8B030D-6E8A-4147-A177-3AD203B41FA5}">
                      <a16:colId xmlns:a16="http://schemas.microsoft.com/office/drawing/2014/main" val="4054257800"/>
                    </a:ext>
                  </a:extLst>
                </a:gridCol>
                <a:gridCol w="8835401">
                  <a:extLst>
                    <a:ext uri="{9D8B030D-6E8A-4147-A177-3AD203B41FA5}">
                      <a16:colId xmlns:a16="http://schemas.microsoft.com/office/drawing/2014/main" val="1422696861"/>
                    </a:ext>
                  </a:extLst>
                </a:gridCol>
              </a:tblGrid>
              <a:tr h="35160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단점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666786"/>
                  </a:ext>
                </a:extLst>
              </a:tr>
              <a:tr h="64552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1. </a:t>
                      </a:r>
                      <a:r>
                        <a:rPr lang="ko-KR" altLang="en-US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보안 문제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데이터 처리 및 보관이 외부 클라우드 서비스에서 이뤄지기에</a:t>
                      </a:r>
                      <a:r>
                        <a:rPr lang="en-US" altLang="ko-KR" sz="16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</a:t>
                      </a:r>
                      <a:r>
                        <a:rPr lang="ko-KR" altLang="en-US" sz="16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데이터가 외부에 노출되는 것을 원하지 않는 기업은 도입 곤란</a:t>
                      </a:r>
                      <a:endParaRPr lang="en-US" altLang="ko-KR" sz="1600" b="0" i="0" u="none" strike="noStrike" kern="1200" dirty="0">
                        <a:solidFill>
                          <a:schemeClr val="tx1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8269960"/>
                  </a:ext>
                </a:extLst>
              </a:tr>
              <a:tr h="64552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2. </a:t>
                      </a:r>
                      <a:r>
                        <a:rPr lang="ko-KR" altLang="en-US" sz="16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인터넷 기반</a:t>
                      </a:r>
                      <a:endParaRPr lang="ko-KR" altLang="en-US" sz="16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SaaS</a:t>
                      </a:r>
                      <a:r>
                        <a:rPr lang="ko-KR" altLang="en-US" sz="16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는 반드시 인터넷에 접속할 수 있어야만 이용할 수 있기 때문에 인프라가 외부와 단절되어 있거나 통신 환경이 열악한 곳에서는 이용 불가능</a:t>
                      </a:r>
                      <a:endParaRPr lang="ko-KR" altLang="en-US" sz="16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7474055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F9EDEB03-2F75-4E65-B56D-4CC26B7106C3}"/>
              </a:ext>
            </a:extLst>
          </p:cNvPr>
          <p:cNvSpPr txBox="1"/>
          <p:nvPr/>
        </p:nvSpPr>
        <p:spPr>
          <a:xfrm>
            <a:off x="623388" y="405022"/>
            <a:ext cx="3582851" cy="369332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  <a:alpha val="0"/>
              </a:schemeClr>
            </a:solidFill>
          </a:ln>
        </p:spPr>
        <p:txBody>
          <a:bodyPr wrap="square" tIns="0" bIns="0" rtlCol="0" anchor="ctr">
            <a:spAutoFit/>
          </a:bodyPr>
          <a:lstStyle/>
          <a:p>
            <a:r>
              <a:rPr lang="ko-KR" altLang="en-US" sz="24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주제</a:t>
            </a:r>
            <a:r>
              <a:rPr lang="en-US" altLang="ko-KR" sz="24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30204" pitchFamily="34" charset="0"/>
                <a:ea typeface="삼성고딕체" panose="020B0609000101010101" pitchFamily="49" charset="-127"/>
              </a:rPr>
              <a:t>4. </a:t>
            </a:r>
            <a:r>
              <a:rPr lang="ko-KR" altLang="en-US" sz="24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30204" pitchFamily="34" charset="0"/>
                <a:ea typeface="삼성고딕체" panose="020B0609000101010101" pitchFamily="49" charset="-127"/>
              </a:rPr>
              <a:t>운영전략</a:t>
            </a:r>
          </a:p>
        </p:txBody>
      </p:sp>
    </p:spTree>
    <p:extLst>
      <p:ext uri="{BB962C8B-B14F-4D97-AF65-F5344CB8AC3E}">
        <p14:creationId xmlns:p14="http://schemas.microsoft.com/office/powerpoint/2010/main" val="13108230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>
            <a:extLst>
              <a:ext uri="{FF2B5EF4-FFF2-40B4-BE49-F238E27FC236}">
                <a16:creationId xmlns:a16="http://schemas.microsoft.com/office/drawing/2014/main" id="{80277266-C0B0-4721-9336-E47E307B34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70" y="1707511"/>
            <a:ext cx="5034046" cy="485814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6DEB12F-AEA5-4753-AA19-6A73BAB25C37}"/>
              </a:ext>
            </a:extLst>
          </p:cNvPr>
          <p:cNvSpPr txBox="1"/>
          <p:nvPr/>
        </p:nvSpPr>
        <p:spPr>
          <a:xfrm>
            <a:off x="625010" y="837367"/>
            <a:ext cx="4327990" cy="196977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  <a:alpha val="0"/>
              </a:schemeClr>
            </a:solidFill>
          </a:ln>
        </p:spPr>
        <p:txBody>
          <a:bodyPr wrap="square" tIns="0" bIns="0" rtlCol="0" anchor="ctr">
            <a:spAutoFit/>
          </a:bodyPr>
          <a:lstStyle/>
          <a:p>
            <a:pPr>
              <a:lnSpc>
                <a:spcPct val="80000"/>
              </a:lnSpc>
            </a:pPr>
            <a:r>
              <a:rPr lang="ko-KR" altLang="en-US" sz="1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  </a:t>
            </a:r>
            <a:r>
              <a:rPr lang="ko-KR" altLang="en-US" sz="5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  </a:t>
            </a:r>
            <a:r>
              <a:rPr lang="ko-KR" altLang="en-US" sz="16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운영 전략 </a:t>
            </a:r>
            <a:r>
              <a:rPr lang="en-US" altLang="ko-KR" sz="16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– </a:t>
            </a:r>
            <a:r>
              <a:rPr lang="en-US" altLang="ko-KR" sz="16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Helvetica" panose="020B0604020202030204" pitchFamily="34" charset="0"/>
                <a:ea typeface="삼성고딕체" panose="020B0609000101010101" pitchFamily="49" charset="-127"/>
              </a:rPr>
              <a:t>SaaS(Software as a Service) Model</a:t>
            </a:r>
            <a:endParaRPr lang="ko-KR" altLang="en-US" sz="1600" spc="-10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삼성고딕체" panose="020B0609000101010101" pitchFamily="49" charset="-127"/>
              <a:ea typeface="삼성고딕체" panose="020B0609000101010101" pitchFamily="49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3E531F1-5308-4081-A6AA-67F3A9BC75F9}"/>
              </a:ext>
            </a:extLst>
          </p:cNvPr>
          <p:cNvCxnSpPr/>
          <p:nvPr/>
        </p:nvCxnSpPr>
        <p:spPr>
          <a:xfrm>
            <a:off x="550907" y="449710"/>
            <a:ext cx="0" cy="574295"/>
          </a:xfrm>
          <a:prstGeom prst="line">
            <a:avLst/>
          </a:prstGeom>
          <a:ln w="762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자유형 12">
            <a:extLst>
              <a:ext uri="{FF2B5EF4-FFF2-40B4-BE49-F238E27FC236}">
                <a16:creationId xmlns:a16="http://schemas.microsoft.com/office/drawing/2014/main" id="{E2767633-9FE7-475D-A068-C03D0D4F6EAA}"/>
              </a:ext>
            </a:extLst>
          </p:cNvPr>
          <p:cNvSpPr/>
          <p:nvPr/>
        </p:nvSpPr>
        <p:spPr>
          <a:xfrm flipV="1">
            <a:off x="0" y="6273316"/>
            <a:ext cx="12192000" cy="584684"/>
          </a:xfrm>
          <a:custGeom>
            <a:avLst/>
            <a:gdLst>
              <a:gd name="connsiteX0" fmla="*/ 0 w 12192000"/>
              <a:gd name="connsiteY0" fmla="*/ 584684 h 584684"/>
              <a:gd name="connsiteX1" fmla="*/ 423122 w 12192000"/>
              <a:gd name="connsiteY1" fmla="*/ 584684 h 584684"/>
              <a:gd name="connsiteX2" fmla="*/ 729157 w 12192000"/>
              <a:gd name="connsiteY2" fmla="*/ 296652 h 584684"/>
              <a:gd name="connsiteX3" fmla="*/ 1035192 w 12192000"/>
              <a:gd name="connsiteY3" fmla="*/ 584684 h 584684"/>
              <a:gd name="connsiteX4" fmla="*/ 12192000 w 12192000"/>
              <a:gd name="connsiteY4" fmla="*/ 584684 h 584684"/>
              <a:gd name="connsiteX5" fmla="*/ 12192000 w 12192000"/>
              <a:gd name="connsiteY5" fmla="*/ 0 h 584684"/>
              <a:gd name="connsiteX6" fmla="*/ 0 w 12192000"/>
              <a:gd name="connsiteY6" fmla="*/ 0 h 584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584684">
                <a:moveTo>
                  <a:pt x="0" y="584684"/>
                </a:moveTo>
                <a:lnTo>
                  <a:pt x="423122" y="584684"/>
                </a:lnTo>
                <a:lnTo>
                  <a:pt x="729157" y="296652"/>
                </a:lnTo>
                <a:lnTo>
                  <a:pt x="1035192" y="584684"/>
                </a:lnTo>
                <a:lnTo>
                  <a:pt x="12192000" y="584684"/>
                </a:lnTo>
                <a:lnTo>
                  <a:pt x="121920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08930A-B91C-41B4-9D72-D06883A21E06}"/>
              </a:ext>
            </a:extLst>
          </p:cNvPr>
          <p:cNvSpPr txBox="1"/>
          <p:nvPr/>
        </p:nvSpPr>
        <p:spPr>
          <a:xfrm>
            <a:off x="9647583" y="6390114"/>
            <a:ext cx="2434335" cy="4247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ko-KR" altLang="en-US" sz="12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삼성고딕체" panose="020B0609000101010101" pitchFamily="49" charset="-127"/>
                <a:ea typeface="삼성고딕체" panose="020B0609000101010101" pitchFamily="49" charset="-127"/>
                <a:cs typeface="Arial" panose="020B0604020202020204" pitchFamily="34" charset="0"/>
              </a:rPr>
              <a:t>서울대학교 빅데이터 </a:t>
            </a:r>
            <a:r>
              <a:rPr lang="ko-KR" altLang="en-US" sz="1200" spc="-100" dirty="0" err="1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삼성고딕체" panose="020B0609000101010101" pitchFamily="49" charset="-127"/>
                <a:ea typeface="삼성고딕체" panose="020B0609000101010101" pitchFamily="49" charset="-127"/>
                <a:cs typeface="Arial" panose="020B0604020202020204" pitchFamily="34" charset="0"/>
              </a:rPr>
              <a:t>애널리틱스</a:t>
            </a:r>
            <a:endParaRPr lang="en-US" altLang="ko-KR" sz="1200" spc="-10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1"/>
              </a:solidFill>
              <a:latin typeface="삼성고딕체" panose="020B0609000101010101" pitchFamily="49" charset="-127"/>
              <a:ea typeface="삼성고딕체" panose="020B0609000101010101" pitchFamily="49" charset="-127"/>
              <a:cs typeface="Arial" panose="020B0604020202020204" pitchFamily="34" charset="0"/>
            </a:endParaRPr>
          </a:p>
          <a:p>
            <a:pPr algn="r">
              <a:lnSpc>
                <a:spcPct val="80000"/>
              </a:lnSpc>
            </a:pPr>
            <a:endParaRPr lang="en-US" altLang="ko-KR" sz="300" spc="-10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1"/>
              </a:solidFill>
              <a:latin typeface="삼성고딕체" panose="020B0609000101010101" pitchFamily="49" charset="-127"/>
              <a:ea typeface="삼성고딕체" panose="020B0609000101010101" pitchFamily="49" charset="-127"/>
              <a:cs typeface="Arial" panose="020B0604020202020204" pitchFamily="34" charset="0"/>
            </a:endParaRPr>
          </a:p>
          <a:p>
            <a:pPr algn="r">
              <a:lnSpc>
                <a:spcPct val="80000"/>
              </a:lnSpc>
            </a:pPr>
            <a:r>
              <a:rPr lang="ko-KR" altLang="en-US" sz="12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삼성고딕체" panose="020B0609000101010101" pitchFamily="49" charset="-127"/>
                <a:ea typeface="삼성고딕체" panose="020B0609000101010101" pitchFamily="49" charset="-127"/>
                <a:cs typeface="Arial" panose="020B0604020202020204" pitchFamily="34" charset="0"/>
              </a:rPr>
              <a:t>디지털 경제와 경영전략</a:t>
            </a:r>
            <a:endParaRPr lang="en-US" altLang="ko-KR" sz="1200" spc="-10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1"/>
              </a:solidFill>
              <a:latin typeface="삼성고딕체" panose="020B0609000101010101" pitchFamily="49" charset="-127"/>
              <a:ea typeface="삼성고딕체" panose="020B0609000101010101" pitchFamily="49" charset="-127"/>
              <a:cs typeface="Arial" panose="020B0604020202020204" pitchFamily="34" charset="0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0DC8004-409F-4A15-BED7-89B134D6D1FC}"/>
              </a:ext>
            </a:extLst>
          </p:cNvPr>
          <p:cNvSpPr/>
          <p:nvPr/>
        </p:nvSpPr>
        <p:spPr>
          <a:xfrm rot="2699999">
            <a:off x="4943865" y="1527763"/>
            <a:ext cx="162297" cy="16229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>
              <a:solidFill>
                <a:srgbClr val="59595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131069B-2D1E-4991-A7FD-0792570AFCB7}"/>
              </a:ext>
            </a:extLst>
          </p:cNvPr>
          <p:cNvSpPr txBox="1"/>
          <p:nvPr/>
        </p:nvSpPr>
        <p:spPr>
          <a:xfrm>
            <a:off x="5288916" y="1408856"/>
            <a:ext cx="51478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 err="1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Opentable</a:t>
            </a:r>
            <a:r>
              <a:rPr lang="ko-KR" altLang="en-US" sz="2000" b="1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 레스토랑 고객에게 매력적인 이유</a:t>
            </a:r>
            <a:endParaRPr lang="en-US" altLang="ko-KR" sz="2000" b="1" dirty="0">
              <a:solidFill>
                <a:srgbClr val="59595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402DBEA-75F3-448F-97EC-0D43E483D24F}"/>
              </a:ext>
            </a:extLst>
          </p:cNvPr>
          <p:cNvSpPr txBox="1"/>
          <p:nvPr/>
        </p:nvSpPr>
        <p:spPr>
          <a:xfrm>
            <a:off x="5288317" y="2073703"/>
            <a:ext cx="652935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1.</a:t>
            </a:r>
            <a:r>
              <a:rPr lang="ko-KR" altLang="en-US" sz="16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효율적 경영을 위한 솔루션 제공</a:t>
            </a:r>
            <a:endParaRPr lang="en-US" altLang="ko-KR" sz="1600" dirty="0">
              <a:solidFill>
                <a:srgbClr val="59595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6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  - </a:t>
            </a:r>
            <a:r>
              <a:rPr lang="ko-KR" altLang="en-US" sz="16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예약 관리</a:t>
            </a:r>
            <a:r>
              <a:rPr lang="en-US" altLang="ko-KR" sz="16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테이블 관리</a:t>
            </a:r>
            <a:r>
              <a:rPr lang="en-US" altLang="ko-KR" sz="16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고객 관리</a:t>
            </a:r>
            <a:r>
              <a:rPr lang="en-US" altLang="ko-KR" sz="16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6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고객의 나이</a:t>
            </a:r>
            <a:r>
              <a:rPr lang="en-US" altLang="ko-KR" sz="16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음식 취향</a:t>
            </a:r>
            <a:r>
              <a:rPr lang="en-US" altLang="ko-KR" sz="16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식사 비용</a:t>
            </a:r>
            <a:r>
              <a:rPr lang="en-US" altLang="ko-KR" sz="16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</a:p>
          <a:p>
            <a:r>
              <a:rPr lang="en-US" altLang="ko-KR" sz="16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    </a:t>
            </a:r>
            <a:r>
              <a:rPr lang="ko-KR" altLang="en-US" sz="16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선호 테이블 등 모든 사항을 파일로 보관</a:t>
            </a:r>
            <a:r>
              <a:rPr lang="en-US" altLang="ko-KR" sz="16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), </a:t>
            </a:r>
            <a:r>
              <a:rPr lang="ko-KR" altLang="en-US" sz="16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전자우편 판촉</a:t>
            </a:r>
            <a:r>
              <a:rPr lang="en-US" altLang="ko-KR" sz="16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특별 마케팅 등</a:t>
            </a:r>
            <a:endParaRPr lang="en-US" altLang="ko-KR" sz="1600" dirty="0">
              <a:solidFill>
                <a:srgbClr val="59595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6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    </a:t>
            </a:r>
            <a:r>
              <a:rPr lang="ko-KR" altLang="en-US" sz="16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솔루션을 제공</a:t>
            </a:r>
            <a:endParaRPr lang="en-US" altLang="ko-KR" sz="1600" dirty="0">
              <a:solidFill>
                <a:srgbClr val="59595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1C92B6D-7A87-48DF-AFD2-E01F71DF25DF}"/>
              </a:ext>
            </a:extLst>
          </p:cNvPr>
          <p:cNvSpPr txBox="1"/>
          <p:nvPr/>
        </p:nvSpPr>
        <p:spPr>
          <a:xfrm>
            <a:off x="5288916" y="3321052"/>
            <a:ext cx="661751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2.</a:t>
            </a:r>
            <a:r>
              <a:rPr lang="ko-KR" altLang="en-US" sz="16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인터넷 노출 등 다양한 마케팅 활동 대행</a:t>
            </a:r>
            <a:endParaRPr lang="en-US" altLang="ko-KR" sz="1600" dirty="0">
              <a:solidFill>
                <a:srgbClr val="59595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6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  - </a:t>
            </a:r>
            <a:r>
              <a:rPr lang="ko-KR" altLang="en-US" sz="16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오픈테이블이 가맹점 레스토랑을 구글이나 야후 등과 같은 거대한 인터넷</a:t>
            </a:r>
            <a:endParaRPr lang="en-US" altLang="ko-KR" sz="1600" dirty="0">
              <a:solidFill>
                <a:srgbClr val="59595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6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    </a:t>
            </a:r>
            <a:r>
              <a:rPr lang="ko-KR" altLang="en-US" sz="16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검색 엔진을 통해 노출 시키는 광고</a:t>
            </a:r>
            <a:r>
              <a:rPr lang="en-US" altLang="ko-KR" sz="16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(Pay Per Click Advertising) </a:t>
            </a:r>
            <a:r>
              <a:rPr lang="ko-KR" altLang="en-US" sz="16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시스템</a:t>
            </a:r>
            <a:endParaRPr lang="en-US" altLang="ko-KR" sz="1600" dirty="0">
              <a:solidFill>
                <a:srgbClr val="59595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01D2EF4-DB91-4666-99CC-2DA32A9331FB}"/>
              </a:ext>
            </a:extLst>
          </p:cNvPr>
          <p:cNvSpPr txBox="1"/>
          <p:nvPr/>
        </p:nvSpPr>
        <p:spPr>
          <a:xfrm>
            <a:off x="5288916" y="4355889"/>
            <a:ext cx="253466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3. </a:t>
            </a:r>
            <a:r>
              <a:rPr lang="ko-KR" altLang="en-US" sz="16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예약 시스템 </a:t>
            </a:r>
            <a:r>
              <a:rPr lang="en-US" altLang="ko-KR" sz="16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24</a:t>
            </a:r>
            <a:r>
              <a:rPr lang="ko-KR" altLang="en-US" sz="16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시간 운영</a:t>
            </a:r>
            <a:endParaRPr lang="en-US" altLang="ko-KR" sz="1600" dirty="0">
              <a:solidFill>
                <a:srgbClr val="59595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67801EC-D108-428A-BC58-A05231931554}"/>
              </a:ext>
            </a:extLst>
          </p:cNvPr>
          <p:cNvSpPr txBox="1"/>
          <p:nvPr/>
        </p:nvSpPr>
        <p:spPr>
          <a:xfrm>
            <a:off x="5288916" y="4819965"/>
            <a:ext cx="36920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4. </a:t>
            </a:r>
            <a:r>
              <a:rPr lang="ko-KR" altLang="en-US" sz="16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인터넷 환경이 가능한 모든 곳에서 노출</a:t>
            </a:r>
            <a:endParaRPr lang="en-US" altLang="ko-KR" sz="1600" dirty="0">
              <a:solidFill>
                <a:srgbClr val="59595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62334B0-931C-4FDB-8A23-F1951A608E4C}"/>
              </a:ext>
            </a:extLst>
          </p:cNvPr>
          <p:cNvSpPr txBox="1"/>
          <p:nvPr/>
        </p:nvSpPr>
        <p:spPr>
          <a:xfrm>
            <a:off x="5288916" y="5322314"/>
            <a:ext cx="35060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5. </a:t>
            </a:r>
            <a:r>
              <a:rPr lang="ko-KR" altLang="en-US" sz="16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외부에서도 파악할 수 있는 원격 경영</a:t>
            </a:r>
            <a:endParaRPr lang="en-US" altLang="ko-KR" sz="1600" dirty="0">
              <a:solidFill>
                <a:srgbClr val="59595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2F76C25-B3C8-4C67-81D9-388AB6AD85D2}"/>
              </a:ext>
            </a:extLst>
          </p:cNvPr>
          <p:cNvSpPr txBox="1"/>
          <p:nvPr/>
        </p:nvSpPr>
        <p:spPr>
          <a:xfrm>
            <a:off x="623388" y="405022"/>
            <a:ext cx="3582851" cy="369332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  <a:alpha val="0"/>
              </a:schemeClr>
            </a:solidFill>
          </a:ln>
        </p:spPr>
        <p:txBody>
          <a:bodyPr wrap="square" tIns="0" bIns="0" rtlCol="0" anchor="ctr">
            <a:spAutoFit/>
          </a:bodyPr>
          <a:lstStyle/>
          <a:p>
            <a:r>
              <a:rPr lang="ko-KR" altLang="en-US" sz="24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주제</a:t>
            </a:r>
            <a:r>
              <a:rPr lang="en-US" altLang="ko-KR" sz="24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30204" pitchFamily="34" charset="0"/>
                <a:ea typeface="삼성고딕체" panose="020B0609000101010101" pitchFamily="49" charset="-127"/>
              </a:rPr>
              <a:t>4. </a:t>
            </a:r>
            <a:r>
              <a:rPr lang="ko-KR" altLang="en-US" sz="24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30204" pitchFamily="34" charset="0"/>
                <a:ea typeface="삼성고딕체" panose="020B0609000101010101" pitchFamily="49" charset="-127"/>
              </a:rPr>
              <a:t>운영전략</a:t>
            </a:r>
          </a:p>
        </p:txBody>
      </p:sp>
    </p:spTree>
    <p:extLst>
      <p:ext uri="{BB962C8B-B14F-4D97-AF65-F5344CB8AC3E}">
        <p14:creationId xmlns:p14="http://schemas.microsoft.com/office/powerpoint/2010/main" val="11681754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87845E4-BBCF-4CF8-9C4B-96BEF95AA503}"/>
              </a:ext>
            </a:extLst>
          </p:cNvPr>
          <p:cNvSpPr txBox="1"/>
          <p:nvPr/>
        </p:nvSpPr>
        <p:spPr>
          <a:xfrm>
            <a:off x="623388" y="405022"/>
            <a:ext cx="2668450" cy="369332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  <a:alpha val="0"/>
              </a:schemeClr>
            </a:solidFill>
          </a:ln>
        </p:spPr>
        <p:txBody>
          <a:bodyPr wrap="square" tIns="0" bIns="0" rtlCol="0" anchor="ctr">
            <a:spAutoFit/>
          </a:bodyPr>
          <a:lstStyle/>
          <a:p>
            <a:r>
              <a:rPr lang="ko-KR" altLang="en-US" sz="24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주제</a:t>
            </a:r>
            <a:r>
              <a:rPr lang="en-US" altLang="ko-KR" sz="24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30204" pitchFamily="34" charset="0"/>
                <a:ea typeface="삼성고딕체" panose="020B0609000101010101" pitchFamily="49" charset="-127"/>
              </a:rPr>
              <a:t>4. </a:t>
            </a:r>
            <a:r>
              <a:rPr lang="ko-KR" altLang="en-US" sz="24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30204" pitchFamily="34" charset="0"/>
                <a:ea typeface="삼성고딕체" panose="020B0609000101010101" pitchFamily="49" charset="-127"/>
              </a:rPr>
              <a:t>운영 전략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DEB12F-AEA5-4753-AA19-6A73BAB25C37}"/>
              </a:ext>
            </a:extLst>
          </p:cNvPr>
          <p:cNvSpPr txBox="1"/>
          <p:nvPr/>
        </p:nvSpPr>
        <p:spPr>
          <a:xfrm>
            <a:off x="625010" y="837367"/>
            <a:ext cx="4327990" cy="196977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  <a:alpha val="0"/>
              </a:schemeClr>
            </a:solidFill>
          </a:ln>
        </p:spPr>
        <p:txBody>
          <a:bodyPr wrap="square" tIns="0" bIns="0" rtlCol="0" anchor="ctr">
            <a:spAutoFit/>
          </a:bodyPr>
          <a:lstStyle/>
          <a:p>
            <a:pPr>
              <a:lnSpc>
                <a:spcPct val="80000"/>
              </a:lnSpc>
            </a:pPr>
            <a:r>
              <a:rPr lang="ko-KR" altLang="en-US" sz="1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  </a:t>
            </a:r>
            <a:r>
              <a:rPr lang="ko-KR" altLang="en-US" sz="5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  </a:t>
            </a:r>
            <a:r>
              <a:rPr lang="ko-KR" altLang="en-US" sz="16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운영 전략 </a:t>
            </a:r>
            <a:r>
              <a:rPr lang="en-US" altLang="ko-KR" sz="16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– </a:t>
            </a:r>
            <a:r>
              <a:rPr lang="ko-KR" altLang="en-US" sz="16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레스토랑 시장 내 예약시스템의 어려움</a:t>
            </a:r>
            <a:endParaRPr lang="ko-KR" altLang="en-US" sz="1600" spc="-10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삼성고딕체" panose="020B0609000101010101" pitchFamily="49" charset="-127"/>
              <a:ea typeface="삼성고딕체" panose="020B0609000101010101" pitchFamily="49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3E531F1-5308-4081-A6AA-67F3A9BC75F9}"/>
              </a:ext>
            </a:extLst>
          </p:cNvPr>
          <p:cNvCxnSpPr/>
          <p:nvPr/>
        </p:nvCxnSpPr>
        <p:spPr>
          <a:xfrm>
            <a:off x="550907" y="449710"/>
            <a:ext cx="0" cy="574295"/>
          </a:xfrm>
          <a:prstGeom prst="line">
            <a:avLst/>
          </a:prstGeom>
          <a:ln w="762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자유형 12">
            <a:extLst>
              <a:ext uri="{FF2B5EF4-FFF2-40B4-BE49-F238E27FC236}">
                <a16:creationId xmlns:a16="http://schemas.microsoft.com/office/drawing/2014/main" id="{E2767633-9FE7-475D-A068-C03D0D4F6EAA}"/>
              </a:ext>
            </a:extLst>
          </p:cNvPr>
          <p:cNvSpPr/>
          <p:nvPr/>
        </p:nvSpPr>
        <p:spPr>
          <a:xfrm flipV="1">
            <a:off x="0" y="6273316"/>
            <a:ext cx="12192000" cy="584684"/>
          </a:xfrm>
          <a:custGeom>
            <a:avLst/>
            <a:gdLst>
              <a:gd name="connsiteX0" fmla="*/ 0 w 12192000"/>
              <a:gd name="connsiteY0" fmla="*/ 584684 h 584684"/>
              <a:gd name="connsiteX1" fmla="*/ 423122 w 12192000"/>
              <a:gd name="connsiteY1" fmla="*/ 584684 h 584684"/>
              <a:gd name="connsiteX2" fmla="*/ 729157 w 12192000"/>
              <a:gd name="connsiteY2" fmla="*/ 296652 h 584684"/>
              <a:gd name="connsiteX3" fmla="*/ 1035192 w 12192000"/>
              <a:gd name="connsiteY3" fmla="*/ 584684 h 584684"/>
              <a:gd name="connsiteX4" fmla="*/ 12192000 w 12192000"/>
              <a:gd name="connsiteY4" fmla="*/ 584684 h 584684"/>
              <a:gd name="connsiteX5" fmla="*/ 12192000 w 12192000"/>
              <a:gd name="connsiteY5" fmla="*/ 0 h 584684"/>
              <a:gd name="connsiteX6" fmla="*/ 0 w 12192000"/>
              <a:gd name="connsiteY6" fmla="*/ 0 h 584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584684">
                <a:moveTo>
                  <a:pt x="0" y="584684"/>
                </a:moveTo>
                <a:lnTo>
                  <a:pt x="423122" y="584684"/>
                </a:lnTo>
                <a:lnTo>
                  <a:pt x="729157" y="296652"/>
                </a:lnTo>
                <a:lnTo>
                  <a:pt x="1035192" y="584684"/>
                </a:lnTo>
                <a:lnTo>
                  <a:pt x="12192000" y="584684"/>
                </a:lnTo>
                <a:lnTo>
                  <a:pt x="121920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08930A-B91C-41B4-9D72-D06883A21E06}"/>
              </a:ext>
            </a:extLst>
          </p:cNvPr>
          <p:cNvSpPr txBox="1"/>
          <p:nvPr/>
        </p:nvSpPr>
        <p:spPr>
          <a:xfrm>
            <a:off x="9647583" y="6390114"/>
            <a:ext cx="2434335" cy="4247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ko-KR" altLang="en-US" sz="12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삼성고딕체" panose="020B0609000101010101" pitchFamily="49" charset="-127"/>
                <a:ea typeface="삼성고딕체" panose="020B0609000101010101" pitchFamily="49" charset="-127"/>
                <a:cs typeface="Arial" panose="020B0604020202020204" pitchFamily="34" charset="0"/>
              </a:rPr>
              <a:t>서울대학교 빅데이터 </a:t>
            </a:r>
            <a:r>
              <a:rPr lang="ko-KR" altLang="en-US" sz="1200" spc="-100" dirty="0" err="1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삼성고딕체" panose="020B0609000101010101" pitchFamily="49" charset="-127"/>
                <a:ea typeface="삼성고딕체" panose="020B0609000101010101" pitchFamily="49" charset="-127"/>
                <a:cs typeface="Arial" panose="020B0604020202020204" pitchFamily="34" charset="0"/>
              </a:rPr>
              <a:t>애널리틱스</a:t>
            </a:r>
            <a:endParaRPr lang="en-US" altLang="ko-KR" sz="1200" spc="-10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1"/>
              </a:solidFill>
              <a:latin typeface="삼성고딕체" panose="020B0609000101010101" pitchFamily="49" charset="-127"/>
              <a:ea typeface="삼성고딕체" panose="020B0609000101010101" pitchFamily="49" charset="-127"/>
              <a:cs typeface="Arial" panose="020B0604020202020204" pitchFamily="34" charset="0"/>
            </a:endParaRPr>
          </a:p>
          <a:p>
            <a:pPr algn="r">
              <a:lnSpc>
                <a:spcPct val="80000"/>
              </a:lnSpc>
            </a:pPr>
            <a:endParaRPr lang="en-US" altLang="ko-KR" sz="300" spc="-10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1"/>
              </a:solidFill>
              <a:latin typeface="삼성고딕체" panose="020B0609000101010101" pitchFamily="49" charset="-127"/>
              <a:ea typeface="삼성고딕체" panose="020B0609000101010101" pitchFamily="49" charset="-127"/>
              <a:cs typeface="Arial" panose="020B0604020202020204" pitchFamily="34" charset="0"/>
            </a:endParaRPr>
          </a:p>
          <a:p>
            <a:pPr algn="r">
              <a:lnSpc>
                <a:spcPct val="80000"/>
              </a:lnSpc>
            </a:pPr>
            <a:r>
              <a:rPr lang="ko-KR" altLang="en-US" sz="12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삼성고딕체" panose="020B0609000101010101" pitchFamily="49" charset="-127"/>
                <a:ea typeface="삼성고딕체" panose="020B0609000101010101" pitchFamily="49" charset="-127"/>
                <a:cs typeface="Arial" panose="020B0604020202020204" pitchFamily="34" charset="0"/>
              </a:rPr>
              <a:t>디지털 경제와 경영전략</a:t>
            </a:r>
            <a:endParaRPr lang="en-US" altLang="ko-KR" sz="1200" spc="-10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1"/>
              </a:solidFill>
              <a:latin typeface="삼성고딕체" panose="020B0609000101010101" pitchFamily="49" charset="-127"/>
              <a:ea typeface="삼성고딕체" panose="020B0609000101010101" pitchFamily="49" charset="-127"/>
              <a:cs typeface="Arial" panose="020B0604020202020204" pitchFamily="34" charset="0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0DC8004-409F-4A15-BED7-89B134D6D1FC}"/>
              </a:ext>
            </a:extLst>
          </p:cNvPr>
          <p:cNvSpPr/>
          <p:nvPr/>
        </p:nvSpPr>
        <p:spPr>
          <a:xfrm rot="2699999">
            <a:off x="5946912" y="1814063"/>
            <a:ext cx="162297" cy="16229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>
              <a:solidFill>
                <a:srgbClr val="59595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131069B-2D1E-4991-A7FD-0792570AFCB7}"/>
              </a:ext>
            </a:extLst>
          </p:cNvPr>
          <p:cNvSpPr txBox="1"/>
          <p:nvPr/>
        </p:nvSpPr>
        <p:spPr>
          <a:xfrm>
            <a:off x="6189103" y="1695156"/>
            <a:ext cx="13949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NO-SHOW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CA3A279-39E7-4B71-9241-263C37C74AB2}"/>
              </a:ext>
            </a:extLst>
          </p:cNvPr>
          <p:cNvSpPr txBox="1"/>
          <p:nvPr/>
        </p:nvSpPr>
        <p:spPr>
          <a:xfrm>
            <a:off x="6189103" y="2095266"/>
            <a:ext cx="60928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</a:t>
            </a:r>
            <a:r>
              <a:rPr lang="ko-KR" altLang="en-US" sz="14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가족 단위는 </a:t>
            </a:r>
            <a:r>
              <a:rPr lang="en-US" altLang="ko-KR" sz="14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No-Show</a:t>
            </a:r>
            <a:r>
              <a:rPr lang="ko-KR" altLang="en-US" sz="14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가 없는 반면</a:t>
            </a:r>
            <a:r>
              <a:rPr lang="en-US" altLang="ko-KR" sz="14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4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평일 비즈니스 모임</a:t>
            </a:r>
            <a:r>
              <a:rPr lang="en-US" altLang="ko-KR" sz="14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  <a:r>
              <a:rPr lang="ko-KR" altLang="en-US" sz="14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회식 등은 매우 잦은 편</a:t>
            </a:r>
            <a:endParaRPr lang="en-US" altLang="ko-KR" sz="1400" dirty="0">
              <a:solidFill>
                <a:srgbClr val="59595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09DF410-84E4-49AF-AE3E-C7F3596C922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600"/>
          <a:stretch/>
        </p:blipFill>
        <p:spPr>
          <a:xfrm>
            <a:off x="240788" y="1746158"/>
            <a:ext cx="5486538" cy="336568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419BAA9-2216-4C46-853B-E63ADF6465FC}"/>
              </a:ext>
            </a:extLst>
          </p:cNvPr>
          <p:cNvSpPr txBox="1"/>
          <p:nvPr/>
        </p:nvSpPr>
        <p:spPr>
          <a:xfrm>
            <a:off x="6189103" y="2403043"/>
            <a:ext cx="57642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- No-Show</a:t>
            </a:r>
            <a:r>
              <a:rPr lang="ko-KR" altLang="en-US" sz="14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나 예약 취소를 반복하는 소비층의 태반이 주로 </a:t>
            </a:r>
            <a:r>
              <a:rPr lang="en-US" altLang="ko-KR" sz="14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</a:t>
            </a:r>
            <a:r>
              <a:rPr lang="ko-KR" altLang="en-US" sz="14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대 후반</a:t>
            </a:r>
            <a:r>
              <a:rPr lang="en-US" altLang="ko-KR" sz="14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- 30</a:t>
            </a:r>
            <a:r>
              <a:rPr lang="ko-KR" altLang="en-US" sz="14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대</a:t>
            </a:r>
            <a:endParaRPr lang="en-US" altLang="ko-KR" sz="1400" dirty="0">
              <a:solidFill>
                <a:srgbClr val="59595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216B701-1AC6-443D-994C-407DC3736A0D}"/>
              </a:ext>
            </a:extLst>
          </p:cNvPr>
          <p:cNvSpPr/>
          <p:nvPr/>
        </p:nvSpPr>
        <p:spPr>
          <a:xfrm rot="2699999">
            <a:off x="5946912" y="3236771"/>
            <a:ext cx="162297" cy="16229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>
              <a:solidFill>
                <a:srgbClr val="59595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E550281-287E-4626-AB8F-398E66F3A606}"/>
              </a:ext>
            </a:extLst>
          </p:cNvPr>
          <p:cNvSpPr txBox="1"/>
          <p:nvPr/>
        </p:nvSpPr>
        <p:spPr>
          <a:xfrm>
            <a:off x="6189103" y="3104612"/>
            <a:ext cx="29514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문제를 해결하기 위한 노력</a:t>
            </a:r>
            <a:endParaRPr lang="en-US" altLang="ko-KR" sz="2000" dirty="0">
              <a:solidFill>
                <a:srgbClr val="59595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1369A50-AA16-4B09-B707-2F85A34C9232}"/>
              </a:ext>
            </a:extLst>
          </p:cNvPr>
          <p:cNvSpPr txBox="1"/>
          <p:nvPr/>
        </p:nvSpPr>
        <p:spPr>
          <a:xfrm>
            <a:off x="6245063" y="3530515"/>
            <a:ext cx="48985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1. </a:t>
            </a:r>
            <a:r>
              <a:rPr lang="ko-KR" altLang="en-US" sz="14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공익 광고 캠페인</a:t>
            </a:r>
            <a:r>
              <a:rPr lang="en-US" altLang="ko-KR" sz="14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(No-Show)</a:t>
            </a:r>
            <a:r>
              <a:rPr lang="ko-KR" altLang="en-US" sz="14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의 문제점을 고객들에게 상기시킴</a:t>
            </a:r>
            <a:endParaRPr lang="en-US" altLang="ko-KR" sz="1400" dirty="0">
              <a:solidFill>
                <a:srgbClr val="59595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E85D4AB-74DB-48FB-87C5-0C41B7ED4528}"/>
              </a:ext>
            </a:extLst>
          </p:cNvPr>
          <p:cNvSpPr txBox="1"/>
          <p:nvPr/>
        </p:nvSpPr>
        <p:spPr>
          <a:xfrm>
            <a:off x="6245063" y="3838292"/>
            <a:ext cx="473065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2. ‘OpenTable</a:t>
            </a:r>
            <a:r>
              <a:rPr lang="ko-KR" altLang="en-US" sz="14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14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No-Show </a:t>
            </a:r>
            <a:r>
              <a:rPr lang="ko-KR" altLang="en-US" sz="14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요금</a:t>
            </a:r>
            <a:r>
              <a:rPr lang="en-US" altLang="ko-KR" sz="14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’</a:t>
            </a:r>
            <a:r>
              <a:rPr lang="ko-KR" altLang="en-US" sz="14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을 전화로 예약하는 요금보다</a:t>
            </a:r>
            <a:endParaRPr lang="en-US" altLang="ko-KR" sz="1400" dirty="0">
              <a:solidFill>
                <a:srgbClr val="59595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4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 </a:t>
            </a:r>
            <a:r>
              <a:rPr lang="ko-KR" altLang="en-US" sz="14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약 </a:t>
            </a:r>
            <a:r>
              <a:rPr lang="en-US" altLang="ko-KR" sz="14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20% </a:t>
            </a:r>
            <a:r>
              <a:rPr lang="ko-KR" altLang="en-US" sz="14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낮게 책정</a:t>
            </a:r>
            <a:endParaRPr lang="en-US" altLang="ko-KR" sz="1400" dirty="0">
              <a:solidFill>
                <a:srgbClr val="59595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4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 - </a:t>
            </a:r>
            <a:r>
              <a:rPr lang="ko-KR" altLang="en-US" sz="14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낮은 가격을 통해 전화</a:t>
            </a:r>
            <a:r>
              <a:rPr lang="en-US" altLang="ko-KR" sz="14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  <a:r>
              <a:rPr lang="ko-KR" altLang="en-US" sz="14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이메일 및 모바일 알림 예약을 통해</a:t>
            </a:r>
            <a:endParaRPr lang="en-US" altLang="ko-KR" sz="1400" dirty="0">
              <a:solidFill>
                <a:srgbClr val="59595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4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   </a:t>
            </a:r>
            <a:r>
              <a:rPr lang="ko-KR" altLang="en-US" sz="14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예약을 수정하거나 취소하는 것을 쉽게 함</a:t>
            </a:r>
            <a:endParaRPr lang="en-US" altLang="ko-KR" sz="1400" dirty="0">
              <a:solidFill>
                <a:srgbClr val="59595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DD9144E-DD12-47E4-970F-14170FD5A758}"/>
              </a:ext>
            </a:extLst>
          </p:cNvPr>
          <p:cNvSpPr txBox="1"/>
          <p:nvPr/>
        </p:nvSpPr>
        <p:spPr>
          <a:xfrm>
            <a:off x="6245063" y="4792399"/>
            <a:ext cx="52914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3. </a:t>
            </a:r>
            <a:r>
              <a:rPr lang="ko-KR" altLang="en-US" sz="14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식당 예약의 늦은 취소로 인한 테이블을 다시 채울 수 있도록</a:t>
            </a:r>
            <a:endParaRPr lang="en-US" altLang="ko-KR" sz="1400" dirty="0">
              <a:solidFill>
                <a:srgbClr val="59595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4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</a:t>
            </a:r>
            <a:r>
              <a:rPr lang="ko-KR" altLang="en-US" sz="14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즉시 사용 가능한 테이블을 </a:t>
            </a:r>
            <a:r>
              <a:rPr lang="en-US" altLang="ko-KR" sz="14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millions-strong diner network</a:t>
            </a:r>
            <a:r>
              <a:rPr lang="ko-KR" altLang="en-US" sz="14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에 배치</a:t>
            </a:r>
            <a:endParaRPr lang="en-US" altLang="ko-KR" sz="1400" dirty="0">
              <a:solidFill>
                <a:srgbClr val="59595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54028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87845E4-BBCF-4CF8-9C4B-96BEF95AA503}"/>
              </a:ext>
            </a:extLst>
          </p:cNvPr>
          <p:cNvSpPr txBox="1"/>
          <p:nvPr/>
        </p:nvSpPr>
        <p:spPr>
          <a:xfrm>
            <a:off x="623388" y="405022"/>
            <a:ext cx="3582850" cy="369332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  <a:alpha val="0"/>
              </a:schemeClr>
            </a:solidFill>
          </a:ln>
        </p:spPr>
        <p:txBody>
          <a:bodyPr wrap="square" tIns="0" bIns="0" rtlCol="0" anchor="ctr">
            <a:spAutoFit/>
          </a:bodyPr>
          <a:lstStyle/>
          <a:p>
            <a:r>
              <a:rPr lang="ko-KR" altLang="en-US" sz="24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주제</a:t>
            </a:r>
            <a:r>
              <a:rPr lang="en-US" altLang="ko-KR" sz="24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30204" pitchFamily="34" charset="0"/>
                <a:ea typeface="삼성고딕체" panose="020B0609000101010101" pitchFamily="49" charset="-127"/>
              </a:rPr>
              <a:t>4. </a:t>
            </a:r>
            <a:r>
              <a:rPr lang="ko-KR" altLang="en-US" sz="24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30204" pitchFamily="34" charset="0"/>
                <a:ea typeface="삼성고딕체" panose="020B0609000101010101" pitchFamily="49" charset="-127"/>
              </a:rPr>
              <a:t>운영 전략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DEB12F-AEA5-4753-AA19-6A73BAB25C37}"/>
              </a:ext>
            </a:extLst>
          </p:cNvPr>
          <p:cNvSpPr txBox="1"/>
          <p:nvPr/>
        </p:nvSpPr>
        <p:spPr>
          <a:xfrm>
            <a:off x="625010" y="837367"/>
            <a:ext cx="4327990" cy="196977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  <a:alpha val="0"/>
              </a:schemeClr>
            </a:solidFill>
          </a:ln>
        </p:spPr>
        <p:txBody>
          <a:bodyPr wrap="square" tIns="0" bIns="0" rtlCol="0" anchor="ctr">
            <a:spAutoFit/>
          </a:bodyPr>
          <a:lstStyle/>
          <a:p>
            <a:pPr>
              <a:lnSpc>
                <a:spcPct val="80000"/>
              </a:lnSpc>
            </a:pPr>
            <a:r>
              <a:rPr lang="ko-KR" altLang="en-US" sz="1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  </a:t>
            </a:r>
            <a:r>
              <a:rPr lang="ko-KR" altLang="en-US" sz="5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  </a:t>
            </a:r>
            <a:r>
              <a:rPr lang="ko-KR" altLang="en-US" sz="16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운영 전략 </a:t>
            </a:r>
            <a:r>
              <a:rPr lang="en-US" altLang="ko-KR" sz="16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– </a:t>
            </a:r>
            <a:r>
              <a:rPr lang="ko-KR" altLang="en-US" sz="16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마케팅 전략</a:t>
            </a:r>
            <a:r>
              <a:rPr lang="en-US" altLang="ko-KR" sz="16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: 4P mix</a:t>
            </a:r>
            <a:endParaRPr lang="ko-KR" altLang="en-US" sz="1600" spc="-10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삼성고딕체" panose="020B0609000101010101" pitchFamily="49" charset="-127"/>
              <a:ea typeface="삼성고딕체" panose="020B0609000101010101" pitchFamily="49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3E531F1-5308-4081-A6AA-67F3A9BC75F9}"/>
              </a:ext>
            </a:extLst>
          </p:cNvPr>
          <p:cNvCxnSpPr/>
          <p:nvPr/>
        </p:nvCxnSpPr>
        <p:spPr>
          <a:xfrm>
            <a:off x="550907" y="449710"/>
            <a:ext cx="0" cy="574295"/>
          </a:xfrm>
          <a:prstGeom prst="line">
            <a:avLst/>
          </a:prstGeom>
          <a:ln w="762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자유형 12">
            <a:extLst>
              <a:ext uri="{FF2B5EF4-FFF2-40B4-BE49-F238E27FC236}">
                <a16:creationId xmlns:a16="http://schemas.microsoft.com/office/drawing/2014/main" id="{E2767633-9FE7-475D-A068-C03D0D4F6EAA}"/>
              </a:ext>
            </a:extLst>
          </p:cNvPr>
          <p:cNvSpPr/>
          <p:nvPr/>
        </p:nvSpPr>
        <p:spPr>
          <a:xfrm flipV="1">
            <a:off x="0" y="6273316"/>
            <a:ext cx="12192000" cy="584684"/>
          </a:xfrm>
          <a:custGeom>
            <a:avLst/>
            <a:gdLst>
              <a:gd name="connsiteX0" fmla="*/ 0 w 12192000"/>
              <a:gd name="connsiteY0" fmla="*/ 584684 h 584684"/>
              <a:gd name="connsiteX1" fmla="*/ 423122 w 12192000"/>
              <a:gd name="connsiteY1" fmla="*/ 584684 h 584684"/>
              <a:gd name="connsiteX2" fmla="*/ 729157 w 12192000"/>
              <a:gd name="connsiteY2" fmla="*/ 296652 h 584684"/>
              <a:gd name="connsiteX3" fmla="*/ 1035192 w 12192000"/>
              <a:gd name="connsiteY3" fmla="*/ 584684 h 584684"/>
              <a:gd name="connsiteX4" fmla="*/ 12192000 w 12192000"/>
              <a:gd name="connsiteY4" fmla="*/ 584684 h 584684"/>
              <a:gd name="connsiteX5" fmla="*/ 12192000 w 12192000"/>
              <a:gd name="connsiteY5" fmla="*/ 0 h 584684"/>
              <a:gd name="connsiteX6" fmla="*/ 0 w 12192000"/>
              <a:gd name="connsiteY6" fmla="*/ 0 h 584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584684">
                <a:moveTo>
                  <a:pt x="0" y="584684"/>
                </a:moveTo>
                <a:lnTo>
                  <a:pt x="423122" y="584684"/>
                </a:lnTo>
                <a:lnTo>
                  <a:pt x="729157" y="296652"/>
                </a:lnTo>
                <a:lnTo>
                  <a:pt x="1035192" y="584684"/>
                </a:lnTo>
                <a:lnTo>
                  <a:pt x="12192000" y="584684"/>
                </a:lnTo>
                <a:lnTo>
                  <a:pt x="121920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08930A-B91C-41B4-9D72-D06883A21E06}"/>
              </a:ext>
            </a:extLst>
          </p:cNvPr>
          <p:cNvSpPr txBox="1"/>
          <p:nvPr/>
        </p:nvSpPr>
        <p:spPr>
          <a:xfrm>
            <a:off x="9647583" y="6390114"/>
            <a:ext cx="2434335" cy="4247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ko-KR" altLang="en-US" sz="12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삼성고딕체" panose="020B0609000101010101" pitchFamily="49" charset="-127"/>
                <a:ea typeface="삼성고딕체" panose="020B0609000101010101" pitchFamily="49" charset="-127"/>
                <a:cs typeface="Arial" panose="020B0604020202020204" pitchFamily="34" charset="0"/>
              </a:rPr>
              <a:t>서울대학교 빅데이터 </a:t>
            </a:r>
            <a:r>
              <a:rPr lang="ko-KR" altLang="en-US" sz="1200" spc="-100" dirty="0" err="1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삼성고딕체" panose="020B0609000101010101" pitchFamily="49" charset="-127"/>
                <a:ea typeface="삼성고딕체" panose="020B0609000101010101" pitchFamily="49" charset="-127"/>
                <a:cs typeface="Arial" panose="020B0604020202020204" pitchFamily="34" charset="0"/>
              </a:rPr>
              <a:t>애널리틱스</a:t>
            </a:r>
            <a:endParaRPr lang="en-US" altLang="ko-KR" sz="1200" spc="-10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1"/>
              </a:solidFill>
              <a:latin typeface="삼성고딕체" panose="020B0609000101010101" pitchFamily="49" charset="-127"/>
              <a:ea typeface="삼성고딕체" panose="020B0609000101010101" pitchFamily="49" charset="-127"/>
              <a:cs typeface="Arial" panose="020B0604020202020204" pitchFamily="34" charset="0"/>
            </a:endParaRPr>
          </a:p>
          <a:p>
            <a:pPr algn="r">
              <a:lnSpc>
                <a:spcPct val="80000"/>
              </a:lnSpc>
            </a:pPr>
            <a:endParaRPr lang="en-US" altLang="ko-KR" sz="300" spc="-10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1"/>
              </a:solidFill>
              <a:latin typeface="삼성고딕체" panose="020B0609000101010101" pitchFamily="49" charset="-127"/>
              <a:ea typeface="삼성고딕체" panose="020B0609000101010101" pitchFamily="49" charset="-127"/>
              <a:cs typeface="Arial" panose="020B0604020202020204" pitchFamily="34" charset="0"/>
            </a:endParaRPr>
          </a:p>
          <a:p>
            <a:pPr algn="r">
              <a:lnSpc>
                <a:spcPct val="80000"/>
              </a:lnSpc>
            </a:pPr>
            <a:r>
              <a:rPr lang="ko-KR" altLang="en-US" sz="12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삼성고딕체" panose="020B0609000101010101" pitchFamily="49" charset="-127"/>
                <a:ea typeface="삼성고딕체" panose="020B0609000101010101" pitchFamily="49" charset="-127"/>
                <a:cs typeface="Arial" panose="020B0604020202020204" pitchFamily="34" charset="0"/>
              </a:rPr>
              <a:t>디지털 경제와 경영전략</a:t>
            </a:r>
            <a:endParaRPr lang="en-US" altLang="ko-KR" sz="1200" spc="-10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1"/>
              </a:solidFill>
              <a:latin typeface="삼성고딕체" panose="020B0609000101010101" pitchFamily="49" charset="-127"/>
              <a:ea typeface="삼성고딕체" panose="020B0609000101010101" pitchFamily="49" charset="-127"/>
              <a:cs typeface="Arial" panose="020B0604020202020204" pitchFamily="34" charset="0"/>
            </a:endParaRPr>
          </a:p>
        </p:txBody>
      </p:sp>
      <p:graphicFrame>
        <p:nvGraphicFramePr>
          <p:cNvPr id="14" name="내용 개체 틀 5">
            <a:extLst>
              <a:ext uri="{FF2B5EF4-FFF2-40B4-BE49-F238E27FC236}">
                <a16:creationId xmlns:a16="http://schemas.microsoft.com/office/drawing/2014/main" id="{0B17A437-E958-43C1-BA0F-759CF6A391A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67121106"/>
              </p:ext>
            </p:extLst>
          </p:nvPr>
        </p:nvGraphicFramePr>
        <p:xfrm>
          <a:off x="584026" y="1580004"/>
          <a:ext cx="11023948" cy="3718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33048">
                  <a:extLst>
                    <a:ext uri="{9D8B030D-6E8A-4147-A177-3AD203B41FA5}">
                      <a16:colId xmlns:a16="http://schemas.microsoft.com/office/drawing/2014/main" val="90357986"/>
                    </a:ext>
                  </a:extLst>
                </a:gridCol>
                <a:gridCol w="2878926">
                  <a:extLst>
                    <a:ext uri="{9D8B030D-6E8A-4147-A177-3AD203B41FA5}">
                      <a16:colId xmlns:a16="http://schemas.microsoft.com/office/drawing/2014/main" val="4078359058"/>
                    </a:ext>
                  </a:extLst>
                </a:gridCol>
                <a:gridCol w="2755987">
                  <a:extLst>
                    <a:ext uri="{9D8B030D-6E8A-4147-A177-3AD203B41FA5}">
                      <a16:colId xmlns:a16="http://schemas.microsoft.com/office/drawing/2014/main" val="3968232912"/>
                    </a:ext>
                  </a:extLst>
                </a:gridCol>
                <a:gridCol w="2755987">
                  <a:extLst>
                    <a:ext uri="{9D8B030D-6E8A-4147-A177-3AD203B41FA5}">
                      <a16:colId xmlns:a16="http://schemas.microsoft.com/office/drawing/2014/main" val="203045497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P</a:t>
                      </a:r>
                      <a:r>
                        <a:rPr lang="en-US" alt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RODUCT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37160" marR="137160" marT="137160" marB="13716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P</a:t>
                      </a:r>
                      <a:r>
                        <a:rPr lang="en-US" altLang="ko-KR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RICE</a:t>
                      </a:r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37160" marR="137160" marT="137160" marB="13716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b="1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P</a:t>
                      </a:r>
                      <a:r>
                        <a:rPr lang="en-US" altLang="ko-KR" b="1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LACE</a:t>
                      </a:r>
                      <a:endParaRPr lang="ko-KR" altLang="en-US" b="1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37160" marR="137160" marT="137160" marB="13716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b="1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P</a:t>
                      </a:r>
                      <a:r>
                        <a:rPr lang="en-US" altLang="ko-KR" b="1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ROMOTION</a:t>
                      </a:r>
                      <a:endParaRPr lang="ko-KR" altLang="en-US" b="1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37160" marR="137160" marT="137160" marB="13716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8897771"/>
                  </a:ext>
                </a:extLst>
              </a:tr>
              <a:tr h="801666"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웹사이트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endParaRPr lang="en-US" altLang="ko-KR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응용 프로그램</a:t>
                      </a:r>
                    </a:p>
                  </a:txBody>
                  <a:tcPr marL="137160" marR="137160" marT="137160" marB="13716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lvl="0" indent="-285750" algn="l">
                        <a:spcBef>
                          <a:spcPts val="600"/>
                        </a:spcBef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초기비용 </a:t>
                      </a: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$1295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매월 기본 요금 </a:t>
                      </a: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$199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US" altLang="ko-KR" sz="180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광고 및 상단 노출 효과 옵션 선택 시 추가 </a:t>
                      </a: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$99</a:t>
                      </a:r>
                    </a:p>
                    <a:p>
                      <a:pPr marL="285750" marR="0" lvl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altLang="ko-KR" sz="180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285750" marR="0" lvl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OpenTable </a:t>
                      </a:r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앱을 통한 예약 건당 </a:t>
                      </a: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$1.00</a:t>
                      </a:r>
                    </a:p>
                    <a:p>
                      <a:pPr marL="285750" marR="0" lvl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식당 자체 웹사이트를 통한 예약 건당 </a:t>
                      </a: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$0.25</a:t>
                      </a:r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</a:p>
                  </a:txBody>
                  <a:tcPr marL="137160" marR="137160" marT="137160" marB="13716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만 개의 레스토랑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endParaRPr lang="en-US" altLang="ko-KR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Opentable.com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37160" marR="137160" marT="137160" marB="13716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식당에 직접 판매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endParaRPr lang="en-US" altLang="ko-KR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대리점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endParaRPr lang="en-US" altLang="ko-KR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Dining Points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37160" marR="137160" marT="137160" marB="13716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71167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137537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87845E4-BBCF-4CF8-9C4B-96BEF95AA503}"/>
              </a:ext>
            </a:extLst>
          </p:cNvPr>
          <p:cNvSpPr txBox="1"/>
          <p:nvPr/>
        </p:nvSpPr>
        <p:spPr>
          <a:xfrm>
            <a:off x="2785133" y="1981055"/>
            <a:ext cx="5703547" cy="221599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  <a:alpha val="0"/>
              </a:schemeClr>
            </a:solidFill>
          </a:ln>
        </p:spPr>
        <p:txBody>
          <a:bodyPr wrap="square" tIns="0" bIns="0" rtlCol="0" anchor="ctr">
            <a:spAutoFit/>
          </a:bodyPr>
          <a:lstStyle/>
          <a:p>
            <a:r>
              <a:rPr lang="ko-KR" altLang="en-US" sz="72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감사합니다</a:t>
            </a:r>
            <a:r>
              <a:rPr lang="en-US" altLang="ko-KR" sz="72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.</a:t>
            </a:r>
            <a:endParaRPr lang="en-US" altLang="ko-KR" sz="6600" spc="-10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Helvetica" panose="020B0604020202030204" pitchFamily="34" charset="0"/>
              <a:ea typeface="삼성고딕체" panose="020B0609000101010101" pitchFamily="49" charset="-127"/>
            </a:endParaRPr>
          </a:p>
          <a:p>
            <a:endParaRPr lang="en-US" altLang="ko-KR" sz="7200" spc="-10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삼성고딕체" panose="020B0609000101010101" pitchFamily="49" charset="-127"/>
              <a:ea typeface="삼성고딕체" panose="020B0609000101010101" pitchFamily="49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3E531F1-5308-4081-A6AA-67F3A9BC75F9}"/>
              </a:ext>
            </a:extLst>
          </p:cNvPr>
          <p:cNvCxnSpPr>
            <a:cxnSpLocks/>
          </p:cNvCxnSpPr>
          <p:nvPr/>
        </p:nvCxnSpPr>
        <p:spPr>
          <a:xfrm>
            <a:off x="2714987" y="2188092"/>
            <a:ext cx="0" cy="1517131"/>
          </a:xfrm>
          <a:prstGeom prst="line">
            <a:avLst/>
          </a:prstGeom>
          <a:ln w="762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자유형 12">
            <a:extLst>
              <a:ext uri="{FF2B5EF4-FFF2-40B4-BE49-F238E27FC236}">
                <a16:creationId xmlns:a16="http://schemas.microsoft.com/office/drawing/2014/main" id="{E2767633-9FE7-475D-A068-C03D0D4F6EAA}"/>
              </a:ext>
            </a:extLst>
          </p:cNvPr>
          <p:cNvSpPr/>
          <p:nvPr/>
        </p:nvSpPr>
        <p:spPr>
          <a:xfrm flipV="1">
            <a:off x="0" y="6273316"/>
            <a:ext cx="12192000" cy="584684"/>
          </a:xfrm>
          <a:custGeom>
            <a:avLst/>
            <a:gdLst>
              <a:gd name="connsiteX0" fmla="*/ 0 w 12192000"/>
              <a:gd name="connsiteY0" fmla="*/ 584684 h 584684"/>
              <a:gd name="connsiteX1" fmla="*/ 423122 w 12192000"/>
              <a:gd name="connsiteY1" fmla="*/ 584684 h 584684"/>
              <a:gd name="connsiteX2" fmla="*/ 729157 w 12192000"/>
              <a:gd name="connsiteY2" fmla="*/ 296652 h 584684"/>
              <a:gd name="connsiteX3" fmla="*/ 1035192 w 12192000"/>
              <a:gd name="connsiteY3" fmla="*/ 584684 h 584684"/>
              <a:gd name="connsiteX4" fmla="*/ 12192000 w 12192000"/>
              <a:gd name="connsiteY4" fmla="*/ 584684 h 584684"/>
              <a:gd name="connsiteX5" fmla="*/ 12192000 w 12192000"/>
              <a:gd name="connsiteY5" fmla="*/ 0 h 584684"/>
              <a:gd name="connsiteX6" fmla="*/ 0 w 12192000"/>
              <a:gd name="connsiteY6" fmla="*/ 0 h 584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584684">
                <a:moveTo>
                  <a:pt x="0" y="584684"/>
                </a:moveTo>
                <a:lnTo>
                  <a:pt x="423122" y="584684"/>
                </a:lnTo>
                <a:lnTo>
                  <a:pt x="729157" y="296652"/>
                </a:lnTo>
                <a:lnTo>
                  <a:pt x="1035192" y="584684"/>
                </a:lnTo>
                <a:lnTo>
                  <a:pt x="12192000" y="584684"/>
                </a:lnTo>
                <a:lnTo>
                  <a:pt x="121920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08930A-B91C-41B4-9D72-D06883A21E06}"/>
              </a:ext>
            </a:extLst>
          </p:cNvPr>
          <p:cNvSpPr txBox="1"/>
          <p:nvPr/>
        </p:nvSpPr>
        <p:spPr>
          <a:xfrm>
            <a:off x="9647583" y="6390114"/>
            <a:ext cx="2434335" cy="4247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ko-KR" altLang="en-US" sz="12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삼성고딕체" panose="020B0609000101010101" pitchFamily="49" charset="-127"/>
                <a:ea typeface="삼성고딕체" panose="020B0609000101010101" pitchFamily="49" charset="-127"/>
                <a:cs typeface="Arial" panose="020B0604020202020204" pitchFamily="34" charset="0"/>
              </a:rPr>
              <a:t>서울대학교 빅데이터 </a:t>
            </a:r>
            <a:r>
              <a:rPr lang="ko-KR" altLang="en-US" sz="1200" spc="-100" dirty="0" err="1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삼성고딕체" panose="020B0609000101010101" pitchFamily="49" charset="-127"/>
                <a:ea typeface="삼성고딕체" panose="020B0609000101010101" pitchFamily="49" charset="-127"/>
                <a:cs typeface="Arial" panose="020B0604020202020204" pitchFamily="34" charset="0"/>
              </a:rPr>
              <a:t>애널리틱스</a:t>
            </a:r>
            <a:endParaRPr lang="en-US" altLang="ko-KR" sz="1200" spc="-10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1"/>
              </a:solidFill>
              <a:latin typeface="삼성고딕체" panose="020B0609000101010101" pitchFamily="49" charset="-127"/>
              <a:ea typeface="삼성고딕체" panose="020B0609000101010101" pitchFamily="49" charset="-127"/>
              <a:cs typeface="Arial" panose="020B0604020202020204" pitchFamily="34" charset="0"/>
            </a:endParaRPr>
          </a:p>
          <a:p>
            <a:pPr algn="r">
              <a:lnSpc>
                <a:spcPct val="80000"/>
              </a:lnSpc>
            </a:pPr>
            <a:endParaRPr lang="en-US" altLang="ko-KR" sz="300" spc="-10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1"/>
              </a:solidFill>
              <a:latin typeface="삼성고딕체" panose="020B0609000101010101" pitchFamily="49" charset="-127"/>
              <a:ea typeface="삼성고딕체" panose="020B0609000101010101" pitchFamily="49" charset="-127"/>
              <a:cs typeface="Arial" panose="020B0604020202020204" pitchFamily="34" charset="0"/>
            </a:endParaRPr>
          </a:p>
          <a:p>
            <a:pPr algn="r">
              <a:lnSpc>
                <a:spcPct val="80000"/>
              </a:lnSpc>
            </a:pPr>
            <a:r>
              <a:rPr lang="ko-KR" altLang="en-US" sz="12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삼성고딕체" panose="020B0609000101010101" pitchFamily="49" charset="-127"/>
                <a:ea typeface="삼성고딕체" panose="020B0609000101010101" pitchFamily="49" charset="-127"/>
                <a:cs typeface="Arial" panose="020B0604020202020204" pitchFamily="34" charset="0"/>
              </a:rPr>
              <a:t>디지털 경제와 경영전략</a:t>
            </a:r>
            <a:endParaRPr lang="en-US" altLang="ko-KR" sz="1200" spc="-10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1"/>
              </a:solidFill>
              <a:latin typeface="삼성고딕체" panose="020B0609000101010101" pitchFamily="49" charset="-127"/>
              <a:ea typeface="삼성고딕체" panose="020B0609000101010101" pitchFamily="49" charset="-127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2561647-2C71-4AD4-A35C-3808888F0230}"/>
              </a:ext>
            </a:extLst>
          </p:cNvPr>
          <p:cNvSpPr txBox="1"/>
          <p:nvPr/>
        </p:nvSpPr>
        <p:spPr>
          <a:xfrm>
            <a:off x="2894902" y="3089050"/>
            <a:ext cx="5885237" cy="738664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  <a:alpha val="0"/>
              </a:schemeClr>
            </a:solidFill>
          </a:ln>
        </p:spPr>
        <p:txBody>
          <a:bodyPr wrap="square" tIns="0" bIns="0" rtlCol="0" anchor="ctr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6000" b="1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Q&amp;A</a:t>
            </a:r>
            <a:endParaRPr lang="ko-KR" altLang="en-US" sz="6000" b="1" spc="-15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1">
                  <a:lumMod val="75000"/>
                </a:schemeClr>
              </a:solidFill>
              <a:latin typeface="삼성고딕체" panose="020B0609000101010101" pitchFamily="49" charset="-127"/>
              <a:ea typeface="삼성고딕체" panose="020B060900010101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653511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82E73AD5-0784-4206-A1EA-799C0F88A013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62986" y="4213395"/>
            <a:ext cx="2706859" cy="82912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B47E6710-DC6E-477A-83B7-30BE2D32050B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270515" y="3497112"/>
            <a:ext cx="2603218" cy="853514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72C06887-6096-477A-A92E-DE36E605A23C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5782334" y="2789222"/>
            <a:ext cx="2676376" cy="84741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7F130120-5D86-4614-833E-58145C752F6F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8324636" y="2126467"/>
            <a:ext cx="2645893" cy="81693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1A87342-0680-4A61-816A-874BF8319399}"/>
              </a:ext>
            </a:extLst>
          </p:cNvPr>
          <p:cNvSpPr txBox="1"/>
          <p:nvPr/>
        </p:nvSpPr>
        <p:spPr>
          <a:xfrm>
            <a:off x="1926279" y="4299415"/>
            <a:ext cx="2232492" cy="446276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  <a:alpha val="0"/>
              </a:schemeClr>
            </a:solidFill>
          </a:ln>
        </p:spPr>
        <p:txBody>
          <a:bodyPr wrap="square" tIns="0" bIns="0" rtlCol="0" anchor="ctr">
            <a:spAutoFit/>
          </a:bodyPr>
          <a:lstStyle/>
          <a:p>
            <a:r>
              <a:rPr lang="en-US" altLang="ko-KR" sz="11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Helvetica75" panose="020B0800000000000000" pitchFamily="34" charset="0"/>
                <a:ea typeface="삼성고딕체" panose="020B0609000101010101" pitchFamily="49" charset="-127"/>
              </a:rPr>
              <a:t>OPENTABLE</a:t>
            </a:r>
            <a:endParaRPr lang="en-US" altLang="ko-KR" sz="2000" spc="-15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Helvetica75" panose="020B0800000000000000" pitchFamily="34" charset="0"/>
              <a:ea typeface="삼성고딕체" panose="020B0609000101010101" pitchFamily="49" charset="-127"/>
            </a:endParaRPr>
          </a:p>
          <a:p>
            <a:r>
              <a:rPr lang="ko-KR" altLang="en-US" spc="-2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기업</a:t>
            </a:r>
            <a:r>
              <a:rPr lang="en-US" altLang="ko-KR" sz="1200" spc="-2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 </a:t>
            </a:r>
            <a:r>
              <a:rPr lang="ko-KR" altLang="en-US" sz="11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소개</a:t>
            </a:r>
            <a:endParaRPr lang="en-US" altLang="ko-KR" sz="1100" spc="-30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삼성고딕체" panose="020B0609000101010101" pitchFamily="49" charset="-127"/>
              <a:ea typeface="삼성고딕체" panose="020B0609000101010101" pitchFamily="49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AF53507-D900-4050-8E83-844CFB7230D4}"/>
              </a:ext>
            </a:extLst>
          </p:cNvPr>
          <p:cNvSpPr txBox="1"/>
          <p:nvPr/>
        </p:nvSpPr>
        <p:spPr>
          <a:xfrm>
            <a:off x="4363107" y="3629075"/>
            <a:ext cx="1510626" cy="446276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  <a:alpha val="0"/>
              </a:schemeClr>
            </a:solidFill>
          </a:ln>
        </p:spPr>
        <p:txBody>
          <a:bodyPr wrap="square" tIns="0" bIns="0" rtlCol="0" anchor="ctr">
            <a:spAutoFit/>
          </a:bodyPr>
          <a:lstStyle/>
          <a:p>
            <a:r>
              <a:rPr lang="en-US" altLang="ko-KR" sz="11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Helvetica75" panose="020B0800000000000000" pitchFamily="34" charset="0"/>
                <a:ea typeface="삼성고딕체" panose="020B0609000101010101" pitchFamily="49" charset="-127"/>
              </a:rPr>
              <a:t>OPENTABLE</a:t>
            </a:r>
            <a:endParaRPr lang="en-US" altLang="ko-KR" sz="2000" spc="-15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Helvetica75" panose="020B0800000000000000" pitchFamily="34" charset="0"/>
              <a:ea typeface="삼성고딕체" panose="020B0609000101010101" pitchFamily="49" charset="-127"/>
            </a:endParaRPr>
          </a:p>
          <a:p>
            <a:r>
              <a:rPr lang="ko-KR" altLang="en-US" spc="-2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핵심 </a:t>
            </a:r>
            <a:r>
              <a:rPr lang="ko-KR" altLang="en-US" sz="11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가치</a:t>
            </a:r>
            <a:endParaRPr lang="en-US" altLang="ko-KR" sz="1100" spc="-15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삼성고딕체" panose="020B0609000101010101" pitchFamily="49" charset="-127"/>
              <a:ea typeface="삼성고딕체" panose="020B0609000101010101" pitchFamily="49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012C585-233E-4B40-BC71-B01E1AE74BDF}"/>
              </a:ext>
            </a:extLst>
          </p:cNvPr>
          <p:cNvSpPr txBox="1"/>
          <p:nvPr/>
        </p:nvSpPr>
        <p:spPr>
          <a:xfrm>
            <a:off x="6909984" y="2863353"/>
            <a:ext cx="1510626" cy="446276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  <a:alpha val="0"/>
              </a:schemeClr>
            </a:solidFill>
          </a:ln>
        </p:spPr>
        <p:txBody>
          <a:bodyPr wrap="square" tIns="0" bIns="0" rtlCol="0" anchor="ctr">
            <a:spAutoFit/>
          </a:bodyPr>
          <a:lstStyle/>
          <a:p>
            <a:r>
              <a:rPr lang="en-US" altLang="ko-KR" sz="11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Helvetica75" panose="020B0800000000000000" pitchFamily="34" charset="0"/>
                <a:ea typeface="삼성고딕체" panose="020B0609000101010101" pitchFamily="49" charset="-127"/>
              </a:rPr>
              <a:t>OPENTABLE</a:t>
            </a:r>
            <a:endParaRPr lang="en-US" altLang="ko-KR" sz="2000" spc="-15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Helvetica75" panose="020B0800000000000000" pitchFamily="34" charset="0"/>
              <a:ea typeface="삼성고딕체" panose="020B0609000101010101" pitchFamily="49" charset="-127"/>
            </a:endParaRPr>
          </a:p>
          <a:p>
            <a:r>
              <a:rPr lang="ko-KR" altLang="en-US" spc="-2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시장 </a:t>
            </a:r>
            <a:r>
              <a:rPr lang="ko-KR" altLang="en-US" sz="11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분석</a:t>
            </a:r>
            <a:endParaRPr lang="en-US" altLang="ko-KR" sz="1100" spc="-15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삼성고딕체" panose="020B0609000101010101" pitchFamily="49" charset="-127"/>
              <a:ea typeface="삼성고딕체" panose="020B0609000101010101" pitchFamily="49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40F4ECD-D6A8-46AC-95C7-1358EE0F67C9}"/>
              </a:ext>
            </a:extLst>
          </p:cNvPr>
          <p:cNvSpPr txBox="1"/>
          <p:nvPr/>
        </p:nvSpPr>
        <p:spPr>
          <a:xfrm>
            <a:off x="9416253" y="2268494"/>
            <a:ext cx="1554276" cy="390876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  <a:alpha val="0"/>
              </a:schemeClr>
            </a:solidFill>
          </a:ln>
        </p:spPr>
        <p:txBody>
          <a:bodyPr wrap="square" tIns="0" bIns="0" rtlCol="0" anchor="ctr">
            <a:spAutoFit/>
          </a:bodyPr>
          <a:lstStyle/>
          <a:p>
            <a:r>
              <a:rPr lang="en-US" altLang="ko-KR" sz="11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Helvetica75" panose="020B0800000000000000" pitchFamily="34" charset="0"/>
                <a:ea typeface="삼성고딕체" panose="020B0609000101010101" pitchFamily="49" charset="-127"/>
              </a:rPr>
              <a:t>OPENTABLE</a:t>
            </a:r>
            <a:endParaRPr lang="en-US" altLang="ko-KR" sz="2000" spc="-15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Helvetica75" panose="020B0800000000000000" pitchFamily="34" charset="0"/>
              <a:ea typeface="삼성고딕체" panose="020B0609000101010101" pitchFamily="49" charset="-127"/>
            </a:endParaRPr>
          </a:p>
          <a:p>
            <a:pPr>
              <a:lnSpc>
                <a:spcPct val="80000"/>
              </a:lnSpc>
            </a:pPr>
            <a:r>
              <a:rPr lang="ko-KR" altLang="en-US" spc="-2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20204" pitchFamily="34" charset="0"/>
                <a:ea typeface="삼성고딕체" panose="020B0609000101010101" pitchFamily="49" charset="-127"/>
                <a:cs typeface="Helvetica" panose="020B0604020202020204" pitchFamily="34" charset="0"/>
              </a:rPr>
              <a:t>운영</a:t>
            </a:r>
            <a:r>
              <a:rPr lang="en-US" altLang="ko-KR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 </a:t>
            </a:r>
            <a:r>
              <a:rPr lang="ko-KR" altLang="en-US" sz="11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전략</a:t>
            </a:r>
            <a:endParaRPr lang="en-US" altLang="ko-KR" sz="1100" spc="-15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삼성고딕체" panose="020B0609000101010101" pitchFamily="49" charset="-127"/>
              <a:ea typeface="삼성고딕체" panose="020B0609000101010101" pitchFamily="49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7A762210-B285-4130-9B12-2036959B1DCD}"/>
              </a:ext>
            </a:extLst>
          </p:cNvPr>
          <p:cNvCxnSpPr/>
          <p:nvPr/>
        </p:nvCxnSpPr>
        <p:spPr>
          <a:xfrm>
            <a:off x="550907" y="449710"/>
            <a:ext cx="0" cy="574295"/>
          </a:xfrm>
          <a:prstGeom prst="line">
            <a:avLst/>
          </a:prstGeom>
          <a:ln w="762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B7EAC72B-DFC4-4F05-836E-2C918962AA2C}"/>
              </a:ext>
            </a:extLst>
          </p:cNvPr>
          <p:cNvSpPr txBox="1"/>
          <p:nvPr/>
        </p:nvSpPr>
        <p:spPr>
          <a:xfrm>
            <a:off x="281593" y="411610"/>
            <a:ext cx="2432879" cy="369332"/>
          </a:xfrm>
          <a:prstGeom prst="rect">
            <a:avLst/>
          </a:prstGeom>
          <a:noFill/>
          <a:ln>
            <a:solidFill>
              <a:srgbClr val="00B0F0">
                <a:alpha val="0"/>
              </a:srgbClr>
            </a:solidFill>
          </a:ln>
        </p:spPr>
        <p:txBody>
          <a:bodyPr wrap="square" tIns="0" bIns="0" rtlCol="0" anchor="ctr">
            <a:spAutoFit/>
          </a:bodyPr>
          <a:lstStyle/>
          <a:p>
            <a:pPr algn="ctr"/>
            <a:r>
              <a:rPr lang="en-US" altLang="ko-KR" sz="2400" spc="-2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Helvetica75" panose="020B0800000000000000" pitchFamily="34" charset="0"/>
                <a:ea typeface="나눔바른고딕" panose="020B0603020101020101" pitchFamily="50" charset="-127"/>
              </a:rPr>
              <a:t>OPENTABLE</a:t>
            </a:r>
            <a:endParaRPr lang="ko-KR" altLang="en-US" sz="2400" spc="-20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Helvetica75" panose="020B0800000000000000" pitchFamily="34" charset="0"/>
              <a:ea typeface="나눔바른고딕" panose="020B060302010102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39094AF-FDDA-4EDB-B142-6511D6C07C87}"/>
              </a:ext>
            </a:extLst>
          </p:cNvPr>
          <p:cNvSpPr txBox="1"/>
          <p:nvPr/>
        </p:nvSpPr>
        <p:spPr>
          <a:xfrm>
            <a:off x="625011" y="837366"/>
            <a:ext cx="1373296" cy="196977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  <a:alpha val="0"/>
              </a:schemeClr>
            </a:solidFill>
          </a:ln>
        </p:spPr>
        <p:txBody>
          <a:bodyPr wrap="square" tIns="0" bIns="0" rtlCol="0" anchor="ctr">
            <a:spAutoFit/>
          </a:bodyPr>
          <a:lstStyle/>
          <a:p>
            <a:pPr>
              <a:lnSpc>
                <a:spcPct val="80000"/>
              </a:lnSpc>
            </a:pPr>
            <a:r>
              <a:rPr lang="ko-KR" altLang="en-US" sz="16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목차</a:t>
            </a:r>
          </a:p>
        </p:txBody>
      </p:sp>
      <p:sp>
        <p:nvSpPr>
          <p:cNvPr id="17" name="자유형 12">
            <a:extLst>
              <a:ext uri="{FF2B5EF4-FFF2-40B4-BE49-F238E27FC236}">
                <a16:creationId xmlns:a16="http://schemas.microsoft.com/office/drawing/2014/main" id="{CC7EFDED-348A-49B8-8508-73219E6FA937}"/>
              </a:ext>
            </a:extLst>
          </p:cNvPr>
          <p:cNvSpPr/>
          <p:nvPr/>
        </p:nvSpPr>
        <p:spPr>
          <a:xfrm flipV="1">
            <a:off x="0" y="6273316"/>
            <a:ext cx="12192000" cy="584684"/>
          </a:xfrm>
          <a:custGeom>
            <a:avLst/>
            <a:gdLst>
              <a:gd name="connsiteX0" fmla="*/ 0 w 12192000"/>
              <a:gd name="connsiteY0" fmla="*/ 584684 h 584684"/>
              <a:gd name="connsiteX1" fmla="*/ 423122 w 12192000"/>
              <a:gd name="connsiteY1" fmla="*/ 584684 h 584684"/>
              <a:gd name="connsiteX2" fmla="*/ 729157 w 12192000"/>
              <a:gd name="connsiteY2" fmla="*/ 296652 h 584684"/>
              <a:gd name="connsiteX3" fmla="*/ 1035192 w 12192000"/>
              <a:gd name="connsiteY3" fmla="*/ 584684 h 584684"/>
              <a:gd name="connsiteX4" fmla="*/ 12192000 w 12192000"/>
              <a:gd name="connsiteY4" fmla="*/ 584684 h 584684"/>
              <a:gd name="connsiteX5" fmla="*/ 12192000 w 12192000"/>
              <a:gd name="connsiteY5" fmla="*/ 0 h 584684"/>
              <a:gd name="connsiteX6" fmla="*/ 0 w 12192000"/>
              <a:gd name="connsiteY6" fmla="*/ 0 h 584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584684">
                <a:moveTo>
                  <a:pt x="0" y="584684"/>
                </a:moveTo>
                <a:lnTo>
                  <a:pt x="423122" y="584684"/>
                </a:lnTo>
                <a:lnTo>
                  <a:pt x="729157" y="296652"/>
                </a:lnTo>
                <a:lnTo>
                  <a:pt x="1035192" y="584684"/>
                </a:lnTo>
                <a:lnTo>
                  <a:pt x="12192000" y="584684"/>
                </a:lnTo>
                <a:lnTo>
                  <a:pt x="121920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84DEFF4-44BB-4511-8069-2AF162B208CB}"/>
              </a:ext>
            </a:extLst>
          </p:cNvPr>
          <p:cNvSpPr txBox="1"/>
          <p:nvPr/>
        </p:nvSpPr>
        <p:spPr>
          <a:xfrm>
            <a:off x="9647583" y="6390114"/>
            <a:ext cx="2434335" cy="4247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ko-KR" altLang="en-US" sz="12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삼성고딕체" panose="020B0609000101010101" pitchFamily="49" charset="-127"/>
                <a:ea typeface="삼성고딕체" panose="020B0609000101010101" pitchFamily="49" charset="-127"/>
                <a:cs typeface="Arial" panose="020B0604020202020204" pitchFamily="34" charset="0"/>
              </a:rPr>
              <a:t>서울대학교 빅데이터 </a:t>
            </a:r>
            <a:r>
              <a:rPr lang="ko-KR" altLang="en-US" sz="1200" spc="-100" dirty="0" err="1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삼성고딕체" panose="020B0609000101010101" pitchFamily="49" charset="-127"/>
                <a:ea typeface="삼성고딕체" panose="020B0609000101010101" pitchFamily="49" charset="-127"/>
                <a:cs typeface="Arial" panose="020B0604020202020204" pitchFamily="34" charset="0"/>
              </a:rPr>
              <a:t>애널리틱스</a:t>
            </a:r>
            <a:endParaRPr lang="en-US" altLang="ko-KR" sz="1200" spc="-10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1"/>
              </a:solidFill>
              <a:latin typeface="삼성고딕체" panose="020B0609000101010101" pitchFamily="49" charset="-127"/>
              <a:ea typeface="삼성고딕체" panose="020B0609000101010101" pitchFamily="49" charset="-127"/>
              <a:cs typeface="Arial" panose="020B0604020202020204" pitchFamily="34" charset="0"/>
            </a:endParaRPr>
          </a:p>
          <a:p>
            <a:pPr algn="r">
              <a:lnSpc>
                <a:spcPct val="80000"/>
              </a:lnSpc>
            </a:pPr>
            <a:endParaRPr lang="en-US" altLang="ko-KR" sz="300" spc="-10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1"/>
              </a:solidFill>
              <a:latin typeface="삼성고딕체" panose="020B0609000101010101" pitchFamily="49" charset="-127"/>
              <a:ea typeface="삼성고딕체" panose="020B0609000101010101" pitchFamily="49" charset="-127"/>
              <a:cs typeface="Arial" panose="020B0604020202020204" pitchFamily="34" charset="0"/>
            </a:endParaRPr>
          </a:p>
          <a:p>
            <a:pPr algn="r">
              <a:lnSpc>
                <a:spcPct val="80000"/>
              </a:lnSpc>
            </a:pPr>
            <a:r>
              <a:rPr lang="ko-KR" altLang="en-US" sz="12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삼성고딕체" panose="020B0609000101010101" pitchFamily="49" charset="-127"/>
                <a:ea typeface="삼성고딕체" panose="020B0609000101010101" pitchFamily="49" charset="-127"/>
                <a:cs typeface="Arial" panose="020B0604020202020204" pitchFamily="34" charset="0"/>
              </a:rPr>
              <a:t>디지털 경제와 경영전략</a:t>
            </a:r>
            <a:endParaRPr lang="en-US" altLang="ko-KR" sz="1200" spc="-10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1"/>
              </a:solidFill>
              <a:latin typeface="삼성고딕체" panose="020B0609000101010101" pitchFamily="49" charset="-127"/>
              <a:ea typeface="삼성고딕체" panose="020B0609000101010101" pitchFamily="49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6896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>
            <a:extLst>
              <a:ext uri="{FF2B5EF4-FFF2-40B4-BE49-F238E27FC236}">
                <a16:creationId xmlns:a16="http://schemas.microsoft.com/office/drawing/2014/main" id="{F9BB9565-7A70-4814-9D1E-31D361D9F242}"/>
              </a:ext>
            </a:extLst>
          </p:cNvPr>
          <p:cNvSpPr txBox="1"/>
          <p:nvPr/>
        </p:nvSpPr>
        <p:spPr>
          <a:xfrm>
            <a:off x="6235332" y="1789753"/>
            <a:ext cx="540404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dirty="0">
                <a:solidFill>
                  <a:srgbClr val="C1C1C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{                 }</a:t>
            </a:r>
            <a:endParaRPr lang="ko-KR" altLang="en-US" sz="8000" dirty="0">
              <a:solidFill>
                <a:srgbClr val="C1C1C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6" name="Picture 8" descr="Image result for opentable mobile system">
            <a:extLst>
              <a:ext uri="{FF2B5EF4-FFF2-40B4-BE49-F238E27FC236}">
                <a16:creationId xmlns:a16="http://schemas.microsoft.com/office/drawing/2014/main" id="{3C4DF473-BBA4-49DE-BA28-43AC23A5CB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100" y="2708983"/>
            <a:ext cx="4411615" cy="2925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87845E4-BBCF-4CF8-9C4B-96BEF95AA503}"/>
              </a:ext>
            </a:extLst>
          </p:cNvPr>
          <p:cNvSpPr txBox="1"/>
          <p:nvPr/>
        </p:nvSpPr>
        <p:spPr>
          <a:xfrm>
            <a:off x="623388" y="405022"/>
            <a:ext cx="2943777" cy="369332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  <a:alpha val="0"/>
              </a:schemeClr>
            </a:solidFill>
          </a:ln>
        </p:spPr>
        <p:txBody>
          <a:bodyPr wrap="square" tIns="0" bIns="0" rtlCol="0" anchor="ctr">
            <a:spAutoFit/>
          </a:bodyPr>
          <a:lstStyle/>
          <a:p>
            <a:r>
              <a:rPr lang="ko-KR" altLang="en-US" sz="24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주제</a:t>
            </a:r>
            <a:r>
              <a:rPr lang="en-US" altLang="ko-KR" sz="24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30204" pitchFamily="34" charset="0"/>
                <a:ea typeface="삼성고딕체" panose="020B0609000101010101" pitchFamily="49" charset="-127"/>
              </a:rPr>
              <a:t>1. </a:t>
            </a:r>
            <a:r>
              <a:rPr lang="ko-KR" altLang="en-US" sz="24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30204" pitchFamily="34" charset="0"/>
                <a:ea typeface="삼성고딕체" panose="020B0609000101010101" pitchFamily="49" charset="-127"/>
              </a:rPr>
              <a:t>기업소개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DEB12F-AEA5-4753-AA19-6A73BAB25C37}"/>
              </a:ext>
            </a:extLst>
          </p:cNvPr>
          <p:cNvSpPr txBox="1"/>
          <p:nvPr/>
        </p:nvSpPr>
        <p:spPr>
          <a:xfrm>
            <a:off x="625010" y="837367"/>
            <a:ext cx="4327990" cy="196977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  <a:alpha val="0"/>
              </a:schemeClr>
            </a:solidFill>
          </a:ln>
        </p:spPr>
        <p:txBody>
          <a:bodyPr wrap="square" tIns="0" bIns="0" rtlCol="0" anchor="ctr">
            <a:spAutoFit/>
          </a:bodyPr>
          <a:lstStyle/>
          <a:p>
            <a:pPr>
              <a:lnSpc>
                <a:spcPct val="80000"/>
              </a:lnSpc>
            </a:pPr>
            <a:r>
              <a:rPr lang="ko-KR" altLang="en-US" sz="1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  </a:t>
            </a:r>
            <a:r>
              <a:rPr lang="ko-KR" altLang="en-US" sz="5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  </a:t>
            </a:r>
            <a:r>
              <a:rPr lang="ko-KR" altLang="en-US" sz="16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오픈테이블</a:t>
            </a:r>
            <a:r>
              <a:rPr lang="en-US" altLang="ko-KR" sz="16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(</a:t>
            </a:r>
            <a:r>
              <a:rPr lang="en-US" altLang="ko-KR" sz="1600" b="1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open Table</a:t>
            </a:r>
            <a:r>
              <a:rPr lang="en-US" altLang="ko-KR" sz="16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)</a:t>
            </a:r>
            <a:r>
              <a:rPr lang="ko-KR" altLang="en-US" sz="16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이란</a:t>
            </a:r>
            <a:r>
              <a:rPr lang="en-US" altLang="ko-KR" sz="16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?</a:t>
            </a:r>
            <a:endParaRPr lang="ko-KR" altLang="en-US" sz="1600" spc="-10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삼성고딕체" panose="020B0609000101010101" pitchFamily="49" charset="-127"/>
              <a:ea typeface="삼성고딕체" panose="020B0609000101010101" pitchFamily="49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3E531F1-5308-4081-A6AA-67F3A9BC75F9}"/>
              </a:ext>
            </a:extLst>
          </p:cNvPr>
          <p:cNvCxnSpPr/>
          <p:nvPr/>
        </p:nvCxnSpPr>
        <p:spPr>
          <a:xfrm>
            <a:off x="550907" y="449710"/>
            <a:ext cx="0" cy="574295"/>
          </a:xfrm>
          <a:prstGeom prst="line">
            <a:avLst/>
          </a:prstGeom>
          <a:ln w="762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자유형 12">
            <a:extLst>
              <a:ext uri="{FF2B5EF4-FFF2-40B4-BE49-F238E27FC236}">
                <a16:creationId xmlns:a16="http://schemas.microsoft.com/office/drawing/2014/main" id="{E2767633-9FE7-475D-A068-C03D0D4F6EAA}"/>
              </a:ext>
            </a:extLst>
          </p:cNvPr>
          <p:cNvSpPr/>
          <p:nvPr/>
        </p:nvSpPr>
        <p:spPr>
          <a:xfrm flipV="1">
            <a:off x="0" y="6273316"/>
            <a:ext cx="12192000" cy="584684"/>
          </a:xfrm>
          <a:custGeom>
            <a:avLst/>
            <a:gdLst>
              <a:gd name="connsiteX0" fmla="*/ 0 w 12192000"/>
              <a:gd name="connsiteY0" fmla="*/ 584684 h 584684"/>
              <a:gd name="connsiteX1" fmla="*/ 423122 w 12192000"/>
              <a:gd name="connsiteY1" fmla="*/ 584684 h 584684"/>
              <a:gd name="connsiteX2" fmla="*/ 729157 w 12192000"/>
              <a:gd name="connsiteY2" fmla="*/ 296652 h 584684"/>
              <a:gd name="connsiteX3" fmla="*/ 1035192 w 12192000"/>
              <a:gd name="connsiteY3" fmla="*/ 584684 h 584684"/>
              <a:gd name="connsiteX4" fmla="*/ 12192000 w 12192000"/>
              <a:gd name="connsiteY4" fmla="*/ 584684 h 584684"/>
              <a:gd name="connsiteX5" fmla="*/ 12192000 w 12192000"/>
              <a:gd name="connsiteY5" fmla="*/ 0 h 584684"/>
              <a:gd name="connsiteX6" fmla="*/ 0 w 12192000"/>
              <a:gd name="connsiteY6" fmla="*/ 0 h 584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584684">
                <a:moveTo>
                  <a:pt x="0" y="584684"/>
                </a:moveTo>
                <a:lnTo>
                  <a:pt x="423122" y="584684"/>
                </a:lnTo>
                <a:lnTo>
                  <a:pt x="729157" y="296652"/>
                </a:lnTo>
                <a:lnTo>
                  <a:pt x="1035192" y="584684"/>
                </a:lnTo>
                <a:lnTo>
                  <a:pt x="12192000" y="584684"/>
                </a:lnTo>
                <a:lnTo>
                  <a:pt x="121920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08930A-B91C-41B4-9D72-D06883A21E06}"/>
              </a:ext>
            </a:extLst>
          </p:cNvPr>
          <p:cNvSpPr txBox="1"/>
          <p:nvPr/>
        </p:nvSpPr>
        <p:spPr>
          <a:xfrm>
            <a:off x="9647583" y="6390114"/>
            <a:ext cx="2434335" cy="4247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ko-KR" altLang="en-US" sz="12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삼성고딕체" panose="020B0609000101010101" pitchFamily="49" charset="-127"/>
                <a:ea typeface="삼성고딕체" panose="020B0609000101010101" pitchFamily="49" charset="-127"/>
                <a:cs typeface="Arial" panose="020B0604020202020204" pitchFamily="34" charset="0"/>
              </a:rPr>
              <a:t>서울대학교 빅데이터 </a:t>
            </a:r>
            <a:r>
              <a:rPr lang="ko-KR" altLang="en-US" sz="1200" spc="-100" dirty="0" err="1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삼성고딕체" panose="020B0609000101010101" pitchFamily="49" charset="-127"/>
                <a:ea typeface="삼성고딕체" panose="020B0609000101010101" pitchFamily="49" charset="-127"/>
                <a:cs typeface="Arial" panose="020B0604020202020204" pitchFamily="34" charset="0"/>
              </a:rPr>
              <a:t>애널리틱스</a:t>
            </a:r>
            <a:endParaRPr lang="en-US" altLang="ko-KR" sz="1200" spc="-10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1"/>
              </a:solidFill>
              <a:latin typeface="삼성고딕체" panose="020B0609000101010101" pitchFamily="49" charset="-127"/>
              <a:ea typeface="삼성고딕체" panose="020B0609000101010101" pitchFamily="49" charset="-127"/>
              <a:cs typeface="Arial" panose="020B0604020202020204" pitchFamily="34" charset="0"/>
            </a:endParaRPr>
          </a:p>
          <a:p>
            <a:pPr algn="r">
              <a:lnSpc>
                <a:spcPct val="80000"/>
              </a:lnSpc>
            </a:pPr>
            <a:endParaRPr lang="en-US" altLang="ko-KR" sz="300" spc="-10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1"/>
              </a:solidFill>
              <a:latin typeface="삼성고딕체" panose="020B0609000101010101" pitchFamily="49" charset="-127"/>
              <a:ea typeface="삼성고딕체" panose="020B0609000101010101" pitchFamily="49" charset="-127"/>
              <a:cs typeface="Arial" panose="020B0604020202020204" pitchFamily="34" charset="0"/>
            </a:endParaRPr>
          </a:p>
          <a:p>
            <a:pPr algn="r">
              <a:lnSpc>
                <a:spcPct val="80000"/>
              </a:lnSpc>
            </a:pPr>
            <a:r>
              <a:rPr lang="ko-KR" altLang="en-US" sz="12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삼성고딕체" panose="020B0609000101010101" pitchFamily="49" charset="-127"/>
                <a:ea typeface="삼성고딕체" panose="020B0609000101010101" pitchFamily="49" charset="-127"/>
                <a:cs typeface="Arial" panose="020B0604020202020204" pitchFamily="34" charset="0"/>
              </a:rPr>
              <a:t>디지털 경제와 경영전략</a:t>
            </a:r>
            <a:endParaRPr lang="en-US" altLang="ko-KR" sz="1200" spc="-10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1"/>
              </a:solidFill>
              <a:latin typeface="삼성고딕체" panose="020B0609000101010101" pitchFamily="49" charset="-127"/>
              <a:ea typeface="삼성고딕체" panose="020B0609000101010101" pitchFamily="49" charset="-127"/>
              <a:cs typeface="Arial" panose="020B0604020202020204" pitchFamily="34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ED76910-F7E6-4FAF-AF50-F12A5EB10010}"/>
              </a:ext>
            </a:extLst>
          </p:cNvPr>
          <p:cNvSpPr/>
          <p:nvPr/>
        </p:nvSpPr>
        <p:spPr>
          <a:xfrm rot="2699999">
            <a:off x="6129613" y="1222408"/>
            <a:ext cx="162297" cy="16229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>
              <a:solidFill>
                <a:srgbClr val="595959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918BABA-5A30-4558-AF30-28CB9B4368E5}"/>
              </a:ext>
            </a:extLst>
          </p:cNvPr>
          <p:cNvSpPr txBox="1"/>
          <p:nvPr/>
        </p:nvSpPr>
        <p:spPr>
          <a:xfrm>
            <a:off x="6434861" y="1037481"/>
            <a:ext cx="44214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오픈테이블 이란</a:t>
            </a:r>
            <a:r>
              <a:rPr lang="en-US" altLang="ko-KR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?</a:t>
            </a:r>
          </a:p>
          <a:p>
            <a:r>
              <a:rPr lang="en-US" altLang="ko-KR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클라우드 기반 레스토랑 관리 플랫폼 </a:t>
            </a:r>
            <a:r>
              <a:rPr lang="en-US" altLang="ko-KR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(SaaS)</a:t>
            </a:r>
            <a:endParaRPr lang="ko-KR" altLang="en-US" dirty="0">
              <a:solidFill>
                <a:srgbClr val="59595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C54274D-875A-46B7-A924-846C61748421}"/>
              </a:ext>
            </a:extLst>
          </p:cNvPr>
          <p:cNvSpPr txBox="1"/>
          <p:nvPr/>
        </p:nvSpPr>
        <p:spPr>
          <a:xfrm>
            <a:off x="6872396" y="2097529"/>
            <a:ext cx="412991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ERB (Electronic Reservation Book)</a:t>
            </a:r>
            <a:endParaRPr lang="en-US" altLang="ko-KR" sz="2000" b="1" dirty="0">
              <a:solidFill>
                <a:schemeClr val="tx1">
                  <a:lumMod val="95000"/>
                  <a:lumOff val="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레스토랑 예약 관리 시스템</a:t>
            </a:r>
            <a:endParaRPr lang="ko-KR" altLang="en-US" sz="1600" b="1" dirty="0">
              <a:solidFill>
                <a:schemeClr val="tx1">
                  <a:lumMod val="95000"/>
                  <a:lumOff val="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 useBgFill="1">
        <p:nvSpPr>
          <p:cNvPr id="2" name="직사각형 1">
            <a:extLst>
              <a:ext uri="{FF2B5EF4-FFF2-40B4-BE49-F238E27FC236}">
                <a16:creationId xmlns:a16="http://schemas.microsoft.com/office/drawing/2014/main" id="{8C132294-D526-4C73-9541-2F4BD8C97D54}"/>
              </a:ext>
            </a:extLst>
          </p:cNvPr>
          <p:cNvSpPr/>
          <p:nvPr/>
        </p:nvSpPr>
        <p:spPr>
          <a:xfrm>
            <a:off x="6096000" y="3283113"/>
            <a:ext cx="6096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1998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년 설립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2014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년 미국의 </a:t>
            </a:r>
            <a:r>
              <a:rPr lang="ko-KR" altLang="en-US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프라이스라인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그룹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조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6500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억 원에 인수</a:t>
            </a:r>
          </a:p>
          <a:p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가맹된 레스토랑 전 세계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4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만여 개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매달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2000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만 명 좌석 예약</a:t>
            </a:r>
          </a:p>
          <a:p>
            <a:pPr marL="285750" indent="-285750">
              <a:buFont typeface="Wingdings" panose="05000000000000000000" pitchFamily="2" charset="2"/>
              <a:buChar char="è"/>
            </a:pP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è"/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현재 북미 레스토랑 예약의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50%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독점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è"/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약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$42 billion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이상 매출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3E28219-F896-4DD2-B48E-0D293EE57B3C}"/>
              </a:ext>
            </a:extLst>
          </p:cNvPr>
          <p:cNvSpPr/>
          <p:nvPr/>
        </p:nvSpPr>
        <p:spPr>
          <a:xfrm rot="2699999">
            <a:off x="12639049" y="2288580"/>
            <a:ext cx="162297" cy="16229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rgbClr val="59595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3D8E6AC3-5610-49D0-A2DF-CB77F98834A3}"/>
              </a:ext>
            </a:extLst>
          </p:cNvPr>
          <p:cNvSpPr/>
          <p:nvPr/>
        </p:nvSpPr>
        <p:spPr>
          <a:xfrm rot="2699999">
            <a:off x="12639048" y="2993430"/>
            <a:ext cx="162297" cy="16229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rgbClr val="59595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88B0194E-3955-460A-BC23-1BA981358255}"/>
              </a:ext>
            </a:extLst>
          </p:cNvPr>
          <p:cNvSpPr/>
          <p:nvPr/>
        </p:nvSpPr>
        <p:spPr>
          <a:xfrm rot="2699999">
            <a:off x="12639047" y="3698280"/>
            <a:ext cx="162297" cy="16229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rgbClr val="59595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9E584223-9843-4CFE-8B70-F08E66676994}"/>
              </a:ext>
            </a:extLst>
          </p:cNvPr>
          <p:cNvSpPr/>
          <p:nvPr/>
        </p:nvSpPr>
        <p:spPr>
          <a:xfrm rot="2699999">
            <a:off x="12639046" y="4403130"/>
            <a:ext cx="162297" cy="16229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rgbClr val="59595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75BC1EB-DC22-4B96-B1FD-3773D42FC2A6}"/>
              </a:ext>
            </a:extLst>
          </p:cNvPr>
          <p:cNvSpPr txBox="1"/>
          <p:nvPr/>
        </p:nvSpPr>
        <p:spPr>
          <a:xfrm>
            <a:off x="12984100" y="2050968"/>
            <a:ext cx="38363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easyeats.com,</a:t>
            </a:r>
            <a:r>
              <a:rPr lang="ko-KR" altLang="en-US" sz="2400" b="1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400" b="1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Inc. </a:t>
            </a:r>
            <a:r>
              <a:rPr lang="en-US" altLang="ko-KR" b="1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July 1998</a:t>
            </a:r>
            <a:endParaRPr lang="ko-KR" altLang="en-US" sz="2400" b="1" dirty="0">
              <a:solidFill>
                <a:srgbClr val="59595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76F7604-3714-4163-8CB7-B31320237C35}"/>
              </a:ext>
            </a:extLst>
          </p:cNvPr>
          <p:cNvSpPr txBox="1"/>
          <p:nvPr/>
        </p:nvSpPr>
        <p:spPr>
          <a:xfrm>
            <a:off x="12984100" y="2782190"/>
            <a:ext cx="42859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Initial Public Offering, </a:t>
            </a:r>
            <a:r>
              <a:rPr lang="en-US" altLang="ko-KR" b="1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May 2009</a:t>
            </a:r>
            <a:endParaRPr lang="ko-KR" altLang="en-US" b="1" dirty="0">
              <a:solidFill>
                <a:srgbClr val="59595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3FA36E8-9453-4A25-9B4A-4B3A006B7BE3}"/>
              </a:ext>
            </a:extLst>
          </p:cNvPr>
          <p:cNvSpPr txBox="1"/>
          <p:nvPr/>
        </p:nvSpPr>
        <p:spPr>
          <a:xfrm>
            <a:off x="12984100" y="3487040"/>
            <a:ext cx="45091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err="1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Toptable</a:t>
            </a:r>
            <a:r>
              <a:rPr lang="en-US" altLang="ko-KR" sz="2400" b="1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in the UK, </a:t>
            </a:r>
            <a:r>
              <a:rPr lang="en-US" altLang="ko-KR" b="1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October 2010</a:t>
            </a:r>
            <a:endParaRPr lang="ko-KR" altLang="en-US" b="1" dirty="0">
              <a:solidFill>
                <a:srgbClr val="59595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BE9D952-57A2-43D7-8824-B0CEA1559451}"/>
              </a:ext>
            </a:extLst>
          </p:cNvPr>
          <p:cNvSpPr txBox="1"/>
          <p:nvPr/>
        </p:nvSpPr>
        <p:spPr>
          <a:xfrm>
            <a:off x="12984100" y="4192727"/>
            <a:ext cx="46767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Acquired </a:t>
            </a:r>
            <a:r>
              <a:rPr lang="en-US" altLang="ko-KR" sz="2400" b="1" dirty="0" err="1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FoodSpotting</a:t>
            </a:r>
            <a:r>
              <a:rPr lang="en-US" altLang="ko-KR" sz="2400" b="1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en-US" altLang="ko-KR" b="1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June 2014</a:t>
            </a:r>
            <a:endParaRPr lang="ko-KR" altLang="en-US" b="1" dirty="0">
              <a:solidFill>
                <a:srgbClr val="59595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A9AE707A-7214-47F6-BC45-959C351A001E}"/>
              </a:ext>
            </a:extLst>
          </p:cNvPr>
          <p:cNvSpPr/>
          <p:nvPr/>
        </p:nvSpPr>
        <p:spPr>
          <a:xfrm rot="2699999">
            <a:off x="12639046" y="5086112"/>
            <a:ext cx="162297" cy="16229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rgbClr val="59595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3DCBE35-3693-4516-B700-24D04D8577E6}"/>
              </a:ext>
            </a:extLst>
          </p:cNvPr>
          <p:cNvSpPr txBox="1"/>
          <p:nvPr/>
        </p:nvSpPr>
        <p:spPr>
          <a:xfrm>
            <a:off x="12984100" y="4875709"/>
            <a:ext cx="43954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Takeover by Priceline, </a:t>
            </a:r>
            <a:r>
              <a:rPr lang="en-US" altLang="ko-KR" b="1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June 2014</a:t>
            </a:r>
            <a:endParaRPr lang="ko-KR" altLang="en-US" b="1" dirty="0">
              <a:solidFill>
                <a:srgbClr val="59595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35" name="Picture 2" descr="Image result for opentable logo png">
            <a:extLst>
              <a:ext uri="{FF2B5EF4-FFF2-40B4-BE49-F238E27FC236}">
                <a16:creationId xmlns:a16="http://schemas.microsoft.com/office/drawing/2014/main" id="{E9A54D75-C047-4253-B0D6-9D06FC927D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672" y="1506841"/>
            <a:ext cx="4207264" cy="973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60500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87845E4-BBCF-4CF8-9C4B-96BEF95AA503}"/>
              </a:ext>
            </a:extLst>
          </p:cNvPr>
          <p:cNvSpPr txBox="1"/>
          <p:nvPr/>
        </p:nvSpPr>
        <p:spPr>
          <a:xfrm>
            <a:off x="623388" y="405022"/>
            <a:ext cx="4199818" cy="369332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  <a:alpha val="0"/>
              </a:schemeClr>
            </a:solidFill>
          </a:ln>
        </p:spPr>
        <p:txBody>
          <a:bodyPr wrap="square" tIns="0" bIns="0" rtlCol="0" anchor="ctr">
            <a:spAutoFit/>
          </a:bodyPr>
          <a:lstStyle/>
          <a:p>
            <a:r>
              <a:rPr lang="ko-KR" altLang="en-US" sz="24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주제</a:t>
            </a:r>
            <a:r>
              <a:rPr lang="en-US" altLang="ko-KR" sz="24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30204" pitchFamily="34" charset="0"/>
                <a:ea typeface="삼성고딕체" panose="020B0609000101010101" pitchFamily="49" charset="-127"/>
              </a:rPr>
              <a:t>2. </a:t>
            </a:r>
            <a:r>
              <a:rPr lang="ko-KR" altLang="en-US" sz="24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30204" pitchFamily="34" charset="0"/>
                <a:ea typeface="삼성고딕체" panose="020B0609000101010101" pitchFamily="49" charset="-127"/>
              </a:rPr>
              <a:t>핵심가치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DEB12F-AEA5-4753-AA19-6A73BAB25C37}"/>
              </a:ext>
            </a:extLst>
          </p:cNvPr>
          <p:cNvSpPr txBox="1"/>
          <p:nvPr/>
        </p:nvSpPr>
        <p:spPr>
          <a:xfrm>
            <a:off x="625010" y="837367"/>
            <a:ext cx="4327990" cy="196977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  <a:alpha val="0"/>
              </a:schemeClr>
            </a:solidFill>
          </a:ln>
        </p:spPr>
        <p:txBody>
          <a:bodyPr wrap="square" tIns="0" bIns="0" rtlCol="0" anchor="ctr">
            <a:spAutoFit/>
          </a:bodyPr>
          <a:lstStyle/>
          <a:p>
            <a:pPr>
              <a:lnSpc>
                <a:spcPct val="80000"/>
              </a:lnSpc>
            </a:pPr>
            <a:r>
              <a:rPr lang="ko-KR" altLang="en-US" sz="16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자사 분석 </a:t>
            </a:r>
            <a:r>
              <a:rPr lang="en-US" altLang="ko-KR" sz="16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- </a:t>
            </a:r>
            <a:r>
              <a:rPr lang="ko-KR" altLang="en-US" sz="16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오픈테이블의 핵심 가치</a:t>
            </a:r>
            <a:r>
              <a:rPr lang="en-US" altLang="ko-KR" sz="16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(</a:t>
            </a:r>
            <a:r>
              <a:rPr lang="ko-KR" altLang="en-US" sz="16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레스토랑</a:t>
            </a:r>
            <a:r>
              <a:rPr lang="en-US" altLang="ko-KR" sz="16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)</a:t>
            </a:r>
            <a:endParaRPr lang="ko-KR" altLang="en-US" sz="1600" spc="-15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삼성고딕체" panose="020B0609000101010101" pitchFamily="49" charset="-127"/>
              <a:ea typeface="삼성고딕체" panose="020B0609000101010101" pitchFamily="49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3E531F1-5308-4081-A6AA-67F3A9BC75F9}"/>
              </a:ext>
            </a:extLst>
          </p:cNvPr>
          <p:cNvCxnSpPr/>
          <p:nvPr/>
        </p:nvCxnSpPr>
        <p:spPr>
          <a:xfrm>
            <a:off x="550907" y="449710"/>
            <a:ext cx="0" cy="574295"/>
          </a:xfrm>
          <a:prstGeom prst="line">
            <a:avLst/>
          </a:prstGeom>
          <a:ln w="762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자유형 12">
            <a:extLst>
              <a:ext uri="{FF2B5EF4-FFF2-40B4-BE49-F238E27FC236}">
                <a16:creationId xmlns:a16="http://schemas.microsoft.com/office/drawing/2014/main" id="{E2767633-9FE7-475D-A068-C03D0D4F6EAA}"/>
              </a:ext>
            </a:extLst>
          </p:cNvPr>
          <p:cNvSpPr/>
          <p:nvPr/>
        </p:nvSpPr>
        <p:spPr>
          <a:xfrm flipV="1">
            <a:off x="0" y="6273316"/>
            <a:ext cx="12192000" cy="584684"/>
          </a:xfrm>
          <a:custGeom>
            <a:avLst/>
            <a:gdLst>
              <a:gd name="connsiteX0" fmla="*/ 0 w 12192000"/>
              <a:gd name="connsiteY0" fmla="*/ 584684 h 584684"/>
              <a:gd name="connsiteX1" fmla="*/ 423122 w 12192000"/>
              <a:gd name="connsiteY1" fmla="*/ 584684 h 584684"/>
              <a:gd name="connsiteX2" fmla="*/ 729157 w 12192000"/>
              <a:gd name="connsiteY2" fmla="*/ 296652 h 584684"/>
              <a:gd name="connsiteX3" fmla="*/ 1035192 w 12192000"/>
              <a:gd name="connsiteY3" fmla="*/ 584684 h 584684"/>
              <a:gd name="connsiteX4" fmla="*/ 12192000 w 12192000"/>
              <a:gd name="connsiteY4" fmla="*/ 584684 h 584684"/>
              <a:gd name="connsiteX5" fmla="*/ 12192000 w 12192000"/>
              <a:gd name="connsiteY5" fmla="*/ 0 h 584684"/>
              <a:gd name="connsiteX6" fmla="*/ 0 w 12192000"/>
              <a:gd name="connsiteY6" fmla="*/ 0 h 584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584684">
                <a:moveTo>
                  <a:pt x="0" y="584684"/>
                </a:moveTo>
                <a:lnTo>
                  <a:pt x="423122" y="584684"/>
                </a:lnTo>
                <a:lnTo>
                  <a:pt x="729157" y="296652"/>
                </a:lnTo>
                <a:lnTo>
                  <a:pt x="1035192" y="584684"/>
                </a:lnTo>
                <a:lnTo>
                  <a:pt x="12192000" y="584684"/>
                </a:lnTo>
                <a:lnTo>
                  <a:pt x="121920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08930A-B91C-41B4-9D72-D06883A21E06}"/>
              </a:ext>
            </a:extLst>
          </p:cNvPr>
          <p:cNvSpPr txBox="1"/>
          <p:nvPr/>
        </p:nvSpPr>
        <p:spPr>
          <a:xfrm>
            <a:off x="9647583" y="6390114"/>
            <a:ext cx="2434335" cy="430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ko-KR" altLang="en-US" sz="12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서울대학교 빅데이터 </a:t>
            </a:r>
            <a:r>
              <a:rPr lang="ko-KR" altLang="en-US" sz="1200" spc="-100" dirty="0" err="1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애널리틱스</a:t>
            </a:r>
            <a:endParaRPr lang="en-US" altLang="ko-KR" sz="1200" spc="-10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Arial" panose="020B0604020202020204" pitchFamily="34" charset="0"/>
            </a:endParaRPr>
          </a:p>
          <a:p>
            <a:pPr algn="r">
              <a:lnSpc>
                <a:spcPct val="80000"/>
              </a:lnSpc>
            </a:pPr>
            <a:endParaRPr lang="en-US" altLang="ko-KR" sz="300" spc="-10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Arial" panose="020B0604020202020204" pitchFamily="34" charset="0"/>
            </a:endParaRPr>
          </a:p>
          <a:p>
            <a:pPr algn="r">
              <a:lnSpc>
                <a:spcPct val="80000"/>
              </a:lnSpc>
            </a:pPr>
            <a:r>
              <a:rPr lang="ko-KR" altLang="en-US" sz="12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디지털 경제와 경영전략</a:t>
            </a:r>
            <a:endParaRPr lang="en-US" altLang="ko-KR" sz="1200" spc="-10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3D69C98-0777-4765-8356-777A8CE3A148}"/>
              </a:ext>
            </a:extLst>
          </p:cNvPr>
          <p:cNvSpPr txBox="1"/>
          <p:nvPr/>
        </p:nvSpPr>
        <p:spPr>
          <a:xfrm>
            <a:off x="2951064" y="5522699"/>
            <a:ext cx="6928500" cy="400110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핵심 가치 </a:t>
            </a:r>
            <a:r>
              <a:rPr lang="en-US" altLang="ko-KR" sz="20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20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모바일 어플을 통한 테이블</a:t>
            </a:r>
            <a:r>
              <a:rPr lang="en-US" altLang="ko-KR" sz="20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  <a:r>
              <a:rPr lang="ko-KR" altLang="en-US" sz="20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고객 관리 </a:t>
            </a:r>
            <a:r>
              <a:rPr lang="en-US" altLang="ko-KR" sz="20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</a:t>
            </a:r>
            <a:r>
              <a:rPr lang="en-US" altLang="ko-KR" sz="20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2000" dirty="0" err="1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공실률</a:t>
            </a:r>
            <a:r>
              <a:rPr lang="ko-KR" altLang="en-US" sz="20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낮춤</a:t>
            </a:r>
            <a:endParaRPr lang="ko-KR" altLang="en-US" sz="1600" dirty="0">
              <a:solidFill>
                <a:srgbClr val="59595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A8D6C3FA-804C-4245-BF7C-A6AFF2721580}"/>
              </a:ext>
            </a:extLst>
          </p:cNvPr>
          <p:cNvSpPr/>
          <p:nvPr/>
        </p:nvSpPr>
        <p:spPr>
          <a:xfrm rot="2699999">
            <a:off x="6546622" y="3066830"/>
            <a:ext cx="162297" cy="16229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>
              <a:solidFill>
                <a:srgbClr val="59595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EC570EF-95E6-41E9-BF01-E6819FAF5492}"/>
              </a:ext>
            </a:extLst>
          </p:cNvPr>
          <p:cNvSpPr txBox="1"/>
          <p:nvPr/>
        </p:nvSpPr>
        <p:spPr>
          <a:xfrm>
            <a:off x="6931444" y="1452524"/>
            <a:ext cx="2775119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주요 기능</a:t>
            </a:r>
            <a:endParaRPr lang="en-US" altLang="ko-KR" sz="2000" dirty="0">
              <a:solidFill>
                <a:srgbClr val="59595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6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</a:t>
            </a:r>
            <a:r>
              <a:rPr lang="ko-KR" altLang="en-US" sz="1600" dirty="0" err="1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ㆍ</a:t>
            </a:r>
            <a:r>
              <a:rPr lang="ko-KR" altLang="en-US" sz="16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고객 분석 및 </a:t>
            </a:r>
            <a:r>
              <a:rPr lang="en-US" altLang="ko-KR" sz="16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report</a:t>
            </a:r>
          </a:p>
          <a:p>
            <a:r>
              <a:rPr lang="en-US" altLang="ko-KR" sz="16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</a:t>
            </a:r>
            <a:r>
              <a:rPr lang="ko-KR" altLang="en-US" sz="1600" dirty="0" err="1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ㆍ</a:t>
            </a:r>
            <a:r>
              <a:rPr lang="ko-KR" altLang="en-US" sz="16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테이블 관리</a:t>
            </a:r>
            <a:endParaRPr lang="en-US" altLang="ko-KR" sz="1600" dirty="0">
              <a:solidFill>
                <a:srgbClr val="59595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6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</a:t>
            </a:r>
            <a:r>
              <a:rPr lang="ko-KR" altLang="en-US" sz="1600" dirty="0" err="1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ㆍ</a:t>
            </a:r>
            <a:r>
              <a:rPr lang="ko-KR" altLang="en-US" sz="16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교대 계획</a:t>
            </a:r>
            <a:endParaRPr lang="en-US" altLang="ko-KR" sz="1600" dirty="0">
              <a:solidFill>
                <a:srgbClr val="59595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6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dirty="0" err="1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ㆍ</a:t>
            </a:r>
            <a:r>
              <a:rPr lang="ko-KR" altLang="en-US" sz="16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게스트 프로필 및 예약 관리</a:t>
            </a:r>
            <a:endParaRPr lang="en-US" altLang="ko-KR" sz="1600" dirty="0">
              <a:solidFill>
                <a:srgbClr val="59595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E3664A4-3088-495B-BC3C-FA0512ABD610}"/>
              </a:ext>
            </a:extLst>
          </p:cNvPr>
          <p:cNvSpPr txBox="1"/>
          <p:nvPr/>
        </p:nvSpPr>
        <p:spPr>
          <a:xfrm>
            <a:off x="6776915" y="3004299"/>
            <a:ext cx="34131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온라인 예약에 있어 좌석 배치 계획</a:t>
            </a:r>
            <a:endParaRPr lang="en-US" altLang="ko-KR" dirty="0">
              <a:solidFill>
                <a:srgbClr val="59595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고객 식별을 통한 단골 고객 관리</a:t>
            </a:r>
            <a:endParaRPr lang="en-US" altLang="ko-KR" dirty="0">
              <a:solidFill>
                <a:srgbClr val="59595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2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</a:t>
            </a:r>
            <a:r>
              <a:rPr lang="en-US" altLang="ko-KR" sz="12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By </a:t>
            </a:r>
            <a:r>
              <a:rPr lang="ko-KR" altLang="en-US" sz="12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터치스크린 활용</a:t>
            </a:r>
            <a:endParaRPr lang="ko-KR" altLang="en-US" sz="1600" dirty="0">
              <a:solidFill>
                <a:srgbClr val="59595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4EB4090-C94E-4008-AEBC-1E607F6F3B0A}"/>
              </a:ext>
            </a:extLst>
          </p:cNvPr>
          <p:cNvSpPr txBox="1"/>
          <p:nvPr/>
        </p:nvSpPr>
        <p:spPr>
          <a:xfrm>
            <a:off x="6513009" y="4149440"/>
            <a:ext cx="532389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è"/>
            </a:pPr>
            <a:r>
              <a:rPr kumimoji="1" lang="ko-KR" altLang="en-US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Wingdings" pitchFamily="2" charset="2"/>
              </a:rPr>
              <a:t> 실시간 고객의 과거 선택을 </a:t>
            </a:r>
            <a:r>
              <a:rPr kumimoji="1" lang="en-US" altLang="ko-KR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Wingdings" pitchFamily="2" charset="2"/>
              </a:rPr>
              <a:t>recall </a:t>
            </a:r>
            <a:r>
              <a:rPr kumimoji="1" lang="ko-KR" altLang="en-US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Wingdings" pitchFamily="2" charset="2"/>
              </a:rPr>
              <a:t>하여 업무 단순화</a:t>
            </a:r>
            <a:endParaRPr kumimoji="1" lang="en-US" altLang="ko-KR" dirty="0">
              <a:solidFill>
                <a:srgbClr val="595959"/>
              </a:solidFill>
              <a:latin typeface="나눔스퀘어" panose="020B0600000101010101" pitchFamily="50" charset="-127"/>
              <a:ea typeface="나눔스퀘어" panose="020B0600000101010101" pitchFamily="50" charset="-127"/>
              <a:sym typeface="Wingdings" pitchFamily="2" charset="2"/>
            </a:endParaRPr>
          </a:p>
          <a:p>
            <a:pPr marL="342900" indent="-342900">
              <a:buFont typeface="Wingdings" panose="05000000000000000000" pitchFamily="2" charset="2"/>
              <a:buChar char="è"/>
            </a:pPr>
            <a:r>
              <a:rPr lang="en-US" altLang="ko-KR" b="1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TIME SLOT</a:t>
            </a:r>
            <a:r>
              <a:rPr lang="en-US" altLang="ko-KR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확인 가능하여</a:t>
            </a:r>
            <a:r>
              <a:rPr lang="en-US" altLang="ko-KR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고객의 대기시간 감소</a:t>
            </a:r>
            <a:endParaRPr lang="en-US" altLang="ko-KR" dirty="0">
              <a:solidFill>
                <a:srgbClr val="59595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è"/>
            </a:pPr>
            <a:r>
              <a:rPr lang="en-US" altLang="ko-KR" b="1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Peak Time</a:t>
            </a:r>
            <a:r>
              <a:rPr lang="en-US" altLang="ko-KR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확인을 통해 예약의 시간별 수요를 분산</a:t>
            </a:r>
            <a:endParaRPr lang="en-US" altLang="ko-KR" b="1" dirty="0">
              <a:solidFill>
                <a:srgbClr val="59595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buFont typeface="Wingdings" pitchFamily="2" charset="2"/>
              <a:buChar char="è"/>
            </a:pPr>
            <a:endParaRPr kumimoji="1" lang="en-US" altLang="ko-KR" dirty="0">
              <a:solidFill>
                <a:srgbClr val="595959"/>
              </a:solidFill>
              <a:latin typeface="나눔스퀘어" panose="020B0600000101010101" pitchFamily="50" charset="-127"/>
              <a:ea typeface="나눔스퀘어" panose="020B0600000101010101" pitchFamily="50" charset="-127"/>
              <a:sym typeface="Wingdings" pitchFamily="2" charset="2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B565466F-38FC-4EA8-ACE5-0FA4E471D4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808" b="95192" l="10000" r="97250">
                        <a14:foregroundMark x1="82875" y1="8654" x2="83250" y2="47596"/>
                        <a14:foregroundMark x1="83125" y1="9135" x2="17375" y2="5288"/>
                        <a14:foregroundMark x1="17375" y1="5288" x2="15750" y2="81731"/>
                        <a14:foregroundMark x1="15750" y1="81731" x2="25875" y2="87981"/>
                        <a14:foregroundMark x1="25875" y1="87981" x2="43875" y2="87981"/>
                        <a14:foregroundMark x1="19750" y1="85337" x2="32125" y2="34375"/>
                        <a14:foregroundMark x1="32125" y1="34375" x2="29375" y2="15625"/>
                        <a14:foregroundMark x1="29375" y1="15625" x2="20000" y2="22837"/>
                        <a14:foregroundMark x1="20000" y1="22837" x2="21750" y2="43750"/>
                        <a14:foregroundMark x1="21750" y1="43750" x2="36375" y2="71394"/>
                        <a14:foregroundMark x1="36375" y1="71394" x2="47125" y2="51202"/>
                        <a14:foregroundMark x1="47125" y1="51202" x2="44750" y2="29327"/>
                        <a14:foregroundMark x1="44750" y1="29327" x2="33750" y2="29327"/>
                        <a14:foregroundMark x1="33750" y1="29327" x2="29000" y2="45192"/>
                        <a14:foregroundMark x1="29000" y1="45192" x2="39375" y2="63942"/>
                        <a14:foregroundMark x1="39375" y1="63942" x2="70375" y2="56250"/>
                        <a14:foregroundMark x1="70375" y1="56250" x2="61875" y2="45192"/>
                        <a14:foregroundMark x1="61875" y1="45192" x2="61875" y2="67308"/>
                        <a14:foregroundMark x1="61875" y1="67308" x2="76125" y2="65865"/>
                        <a14:foregroundMark x1="76125" y1="65865" x2="75250" y2="46635"/>
                        <a14:foregroundMark x1="75250" y1="46635" x2="57625" y2="50962"/>
                        <a14:foregroundMark x1="57625" y1="50962" x2="70125" y2="75000"/>
                        <a14:foregroundMark x1="70125" y1="75000" x2="86000" y2="63942"/>
                        <a14:foregroundMark x1="86000" y1="63942" x2="74625" y2="68029"/>
                        <a14:foregroundMark x1="74625" y1="68029" x2="78250" y2="75481"/>
                        <a14:foregroundMark x1="19750" y1="11298" x2="29625" y2="10817"/>
                        <a14:foregroundMark x1="29625" y1="10817" x2="59250" y2="10817"/>
                        <a14:foregroundMark x1="59250" y1="10817" x2="65500" y2="10096"/>
                        <a14:foregroundMark x1="27625" y1="4808" x2="81250" y2="5529"/>
                        <a14:foregroundMark x1="81250" y1="5529" x2="83875" y2="9375"/>
                        <a14:foregroundMark x1="51500" y1="10817" x2="20000" y2="8894"/>
                        <a14:foregroundMark x1="19875" y1="25000" x2="21000" y2="76683"/>
                        <a14:foregroundMark x1="21750" y1="82212" x2="42250" y2="65625"/>
                        <a14:foregroundMark x1="42250" y1="65625" x2="48750" y2="42788"/>
                        <a14:foregroundMark x1="48750" y1="42788" x2="47750" y2="34375"/>
                        <a14:foregroundMark x1="35375" y1="35337" x2="43625" y2="82212"/>
                        <a14:foregroundMark x1="39875" y1="37981" x2="33875" y2="69712"/>
                        <a14:foregroundMark x1="28000" y1="79808" x2="65875" y2="80769"/>
                        <a14:foregroundMark x1="15500" y1="78125" x2="26125" y2="90385"/>
                        <a14:foregroundMark x1="26125" y1="90385" x2="34250" y2="90385"/>
                        <a14:foregroundMark x1="15875" y1="78846" x2="16375" y2="90865"/>
                        <a14:foregroundMark x1="16250" y1="90625" x2="20500" y2="90865"/>
                        <a14:foregroundMark x1="24250" y1="83413" x2="58000" y2="83413"/>
                        <a14:foregroundMark x1="45750" y1="71635" x2="60250" y2="41346"/>
                        <a14:foregroundMark x1="50250" y1="43029" x2="49750" y2="69471"/>
                        <a14:foregroundMark x1="37500" y1="37740" x2="49250" y2="32692"/>
                        <a14:foregroundMark x1="49250" y1="32692" x2="49375" y2="32452"/>
                        <a14:foregroundMark x1="36875" y1="30529" x2="53250" y2="30529"/>
                        <a14:foregroundMark x1="30875" y1="12260" x2="44250" y2="12260"/>
                        <a14:foregroundMark x1="51875" y1="29808" x2="96125" y2="31250"/>
                        <a14:foregroundMark x1="45625" y1="19231" x2="65375" y2="18269"/>
                        <a14:foregroundMark x1="65375" y1="18269" x2="81375" y2="18269"/>
                        <a14:foregroundMark x1="52125" y1="27644" x2="80875" y2="27644"/>
                        <a14:foregroundMark x1="82250" y1="28846" x2="97250" y2="29808"/>
                        <a14:foregroundMark x1="97250" y1="29808" x2="97250" y2="93029"/>
                        <a14:foregroundMark x1="84750" y1="36058" x2="50250" y2="35096"/>
                        <a14:foregroundMark x1="47875" y1="63462" x2="57250" y2="76442"/>
                        <a14:foregroundMark x1="35125" y1="52644" x2="31500" y2="61538"/>
                        <a14:foregroundMark x1="51125" y1="85096" x2="54125" y2="89183"/>
                        <a14:foregroundMark x1="44000" y1="93029" x2="53250" y2="9519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14854" y="1828750"/>
            <a:ext cx="5807717" cy="3020013"/>
          </a:xfrm>
          <a:prstGeom prst="rect">
            <a:avLst/>
          </a:prstGeom>
        </p:spPr>
      </p:pic>
      <p:sp>
        <p:nvSpPr>
          <p:cNvPr id="33" name="직사각형 32">
            <a:extLst>
              <a:ext uri="{FF2B5EF4-FFF2-40B4-BE49-F238E27FC236}">
                <a16:creationId xmlns:a16="http://schemas.microsoft.com/office/drawing/2014/main" id="{FCE76822-F0E7-4245-85C7-4F8922F9E100}"/>
              </a:ext>
            </a:extLst>
          </p:cNvPr>
          <p:cNvSpPr/>
          <p:nvPr/>
        </p:nvSpPr>
        <p:spPr>
          <a:xfrm rot="2699999">
            <a:off x="6546623" y="1604461"/>
            <a:ext cx="162297" cy="16229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>
              <a:solidFill>
                <a:srgbClr val="59595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719355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87845E4-BBCF-4CF8-9C4B-96BEF95AA503}"/>
              </a:ext>
            </a:extLst>
          </p:cNvPr>
          <p:cNvSpPr txBox="1"/>
          <p:nvPr/>
        </p:nvSpPr>
        <p:spPr>
          <a:xfrm>
            <a:off x="623388" y="405022"/>
            <a:ext cx="3156132" cy="369332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  <a:alpha val="0"/>
              </a:schemeClr>
            </a:solidFill>
          </a:ln>
        </p:spPr>
        <p:txBody>
          <a:bodyPr wrap="square" tIns="0" bIns="0" rtlCol="0" anchor="ctr">
            <a:spAutoFit/>
          </a:bodyPr>
          <a:lstStyle/>
          <a:p>
            <a:r>
              <a:rPr lang="ko-KR" altLang="en-US" sz="24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주제</a:t>
            </a:r>
            <a:r>
              <a:rPr lang="en-US" altLang="ko-KR" sz="24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30204" pitchFamily="34" charset="0"/>
                <a:ea typeface="삼성고딕체" panose="020B0609000101010101" pitchFamily="49" charset="-127"/>
              </a:rPr>
              <a:t>2. </a:t>
            </a:r>
            <a:r>
              <a:rPr lang="ko-KR" altLang="en-US" sz="24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30204" pitchFamily="34" charset="0"/>
                <a:ea typeface="삼성고딕체" panose="020B0609000101010101" pitchFamily="49" charset="-127"/>
              </a:rPr>
              <a:t>핵심가치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DEB12F-AEA5-4753-AA19-6A73BAB25C37}"/>
              </a:ext>
            </a:extLst>
          </p:cNvPr>
          <p:cNvSpPr txBox="1"/>
          <p:nvPr/>
        </p:nvSpPr>
        <p:spPr>
          <a:xfrm>
            <a:off x="625010" y="837367"/>
            <a:ext cx="4327990" cy="196977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  <a:alpha val="0"/>
              </a:schemeClr>
            </a:solidFill>
          </a:ln>
        </p:spPr>
        <p:txBody>
          <a:bodyPr wrap="square" tIns="0" bIns="0" rtlCol="0" anchor="ctr">
            <a:spAutoFit/>
          </a:bodyPr>
          <a:lstStyle/>
          <a:p>
            <a:pPr>
              <a:lnSpc>
                <a:spcPct val="80000"/>
              </a:lnSpc>
            </a:pPr>
            <a:r>
              <a:rPr lang="ko-KR" altLang="en-US" sz="16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자사 분석 </a:t>
            </a:r>
            <a:r>
              <a:rPr lang="en-US" altLang="ko-KR" sz="16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- </a:t>
            </a:r>
            <a:r>
              <a:rPr lang="ko-KR" altLang="en-US" sz="16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오픈테이블의 핵심 가치</a:t>
            </a:r>
            <a:r>
              <a:rPr lang="en-US" altLang="ko-KR" sz="16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(</a:t>
            </a:r>
            <a:r>
              <a:rPr lang="ko-KR" altLang="en-US" sz="16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소비자</a:t>
            </a:r>
            <a:r>
              <a:rPr lang="en-US" altLang="ko-KR" sz="16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)</a:t>
            </a:r>
            <a:endParaRPr lang="ko-KR" altLang="en-US" sz="1600" spc="-10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삼성고딕체" panose="020B0609000101010101" pitchFamily="49" charset="-127"/>
              <a:ea typeface="삼성고딕체" panose="020B0609000101010101" pitchFamily="49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3E531F1-5308-4081-A6AA-67F3A9BC75F9}"/>
              </a:ext>
            </a:extLst>
          </p:cNvPr>
          <p:cNvCxnSpPr/>
          <p:nvPr/>
        </p:nvCxnSpPr>
        <p:spPr>
          <a:xfrm>
            <a:off x="550907" y="449710"/>
            <a:ext cx="0" cy="574295"/>
          </a:xfrm>
          <a:prstGeom prst="line">
            <a:avLst/>
          </a:prstGeom>
          <a:ln w="762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자유형 12">
            <a:extLst>
              <a:ext uri="{FF2B5EF4-FFF2-40B4-BE49-F238E27FC236}">
                <a16:creationId xmlns:a16="http://schemas.microsoft.com/office/drawing/2014/main" id="{E2767633-9FE7-475D-A068-C03D0D4F6EAA}"/>
              </a:ext>
            </a:extLst>
          </p:cNvPr>
          <p:cNvSpPr/>
          <p:nvPr/>
        </p:nvSpPr>
        <p:spPr>
          <a:xfrm flipV="1">
            <a:off x="0" y="6273316"/>
            <a:ext cx="12192000" cy="584684"/>
          </a:xfrm>
          <a:custGeom>
            <a:avLst/>
            <a:gdLst>
              <a:gd name="connsiteX0" fmla="*/ 0 w 12192000"/>
              <a:gd name="connsiteY0" fmla="*/ 584684 h 584684"/>
              <a:gd name="connsiteX1" fmla="*/ 423122 w 12192000"/>
              <a:gd name="connsiteY1" fmla="*/ 584684 h 584684"/>
              <a:gd name="connsiteX2" fmla="*/ 729157 w 12192000"/>
              <a:gd name="connsiteY2" fmla="*/ 296652 h 584684"/>
              <a:gd name="connsiteX3" fmla="*/ 1035192 w 12192000"/>
              <a:gd name="connsiteY3" fmla="*/ 584684 h 584684"/>
              <a:gd name="connsiteX4" fmla="*/ 12192000 w 12192000"/>
              <a:gd name="connsiteY4" fmla="*/ 584684 h 584684"/>
              <a:gd name="connsiteX5" fmla="*/ 12192000 w 12192000"/>
              <a:gd name="connsiteY5" fmla="*/ 0 h 584684"/>
              <a:gd name="connsiteX6" fmla="*/ 0 w 12192000"/>
              <a:gd name="connsiteY6" fmla="*/ 0 h 584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584684">
                <a:moveTo>
                  <a:pt x="0" y="584684"/>
                </a:moveTo>
                <a:lnTo>
                  <a:pt x="423122" y="584684"/>
                </a:lnTo>
                <a:lnTo>
                  <a:pt x="729157" y="296652"/>
                </a:lnTo>
                <a:lnTo>
                  <a:pt x="1035192" y="584684"/>
                </a:lnTo>
                <a:lnTo>
                  <a:pt x="12192000" y="584684"/>
                </a:lnTo>
                <a:lnTo>
                  <a:pt x="121920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08930A-B91C-41B4-9D72-D06883A21E06}"/>
              </a:ext>
            </a:extLst>
          </p:cNvPr>
          <p:cNvSpPr txBox="1"/>
          <p:nvPr/>
        </p:nvSpPr>
        <p:spPr>
          <a:xfrm>
            <a:off x="9647583" y="6390114"/>
            <a:ext cx="2434335" cy="4247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ko-KR" altLang="en-US" sz="12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삼성고딕체" panose="020B0609000101010101" pitchFamily="49" charset="-127"/>
                <a:ea typeface="삼성고딕체" panose="020B0609000101010101" pitchFamily="49" charset="-127"/>
                <a:cs typeface="Arial" panose="020B0604020202020204" pitchFamily="34" charset="0"/>
              </a:rPr>
              <a:t>서울대학교 빅데이터 </a:t>
            </a:r>
            <a:r>
              <a:rPr lang="ko-KR" altLang="en-US" sz="1200" spc="-100" dirty="0" err="1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삼성고딕체" panose="020B0609000101010101" pitchFamily="49" charset="-127"/>
                <a:ea typeface="삼성고딕체" panose="020B0609000101010101" pitchFamily="49" charset="-127"/>
                <a:cs typeface="Arial" panose="020B0604020202020204" pitchFamily="34" charset="0"/>
              </a:rPr>
              <a:t>애널리틱스</a:t>
            </a:r>
            <a:endParaRPr lang="en-US" altLang="ko-KR" sz="1200" spc="-10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1"/>
              </a:solidFill>
              <a:latin typeface="삼성고딕체" panose="020B0609000101010101" pitchFamily="49" charset="-127"/>
              <a:ea typeface="삼성고딕체" panose="020B0609000101010101" pitchFamily="49" charset="-127"/>
              <a:cs typeface="Arial" panose="020B0604020202020204" pitchFamily="34" charset="0"/>
            </a:endParaRPr>
          </a:p>
          <a:p>
            <a:pPr algn="r">
              <a:lnSpc>
                <a:spcPct val="80000"/>
              </a:lnSpc>
            </a:pPr>
            <a:endParaRPr lang="en-US" altLang="ko-KR" sz="300" spc="-10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1"/>
              </a:solidFill>
              <a:latin typeface="삼성고딕체" panose="020B0609000101010101" pitchFamily="49" charset="-127"/>
              <a:ea typeface="삼성고딕체" panose="020B0609000101010101" pitchFamily="49" charset="-127"/>
              <a:cs typeface="Arial" panose="020B0604020202020204" pitchFamily="34" charset="0"/>
            </a:endParaRPr>
          </a:p>
          <a:p>
            <a:pPr algn="r">
              <a:lnSpc>
                <a:spcPct val="80000"/>
              </a:lnSpc>
            </a:pPr>
            <a:r>
              <a:rPr lang="ko-KR" altLang="en-US" sz="12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삼성고딕체" panose="020B0609000101010101" pitchFamily="49" charset="-127"/>
                <a:ea typeface="삼성고딕체" panose="020B0609000101010101" pitchFamily="49" charset="-127"/>
                <a:cs typeface="Arial" panose="020B0604020202020204" pitchFamily="34" charset="0"/>
              </a:rPr>
              <a:t>디지털 경제와 경영전략</a:t>
            </a:r>
            <a:endParaRPr lang="en-US" altLang="ko-KR" sz="1200" spc="-10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1"/>
              </a:solidFill>
              <a:latin typeface="삼성고딕체" panose="020B0609000101010101" pitchFamily="49" charset="-127"/>
              <a:ea typeface="삼성고딕체" panose="020B0609000101010101" pitchFamily="49" charset="-127"/>
              <a:cs typeface="Arial" panose="020B0604020202020204" pitchFamily="34" charset="0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3256A25D-0E47-49D8-8B06-8FCEA98ECF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906" y="1356360"/>
            <a:ext cx="5395943" cy="4001099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70DC8004-409F-4A15-BED7-89B134D6D1FC}"/>
              </a:ext>
            </a:extLst>
          </p:cNvPr>
          <p:cNvSpPr/>
          <p:nvPr/>
        </p:nvSpPr>
        <p:spPr>
          <a:xfrm rot="2699999">
            <a:off x="6129613" y="1660418"/>
            <a:ext cx="162297" cy="16229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>
              <a:solidFill>
                <a:srgbClr val="59595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131069B-2D1E-4991-A7FD-0792570AFCB7}"/>
              </a:ext>
            </a:extLst>
          </p:cNvPr>
          <p:cNvSpPr txBox="1"/>
          <p:nvPr/>
        </p:nvSpPr>
        <p:spPr>
          <a:xfrm>
            <a:off x="6474664" y="1541511"/>
            <a:ext cx="14189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소비자 편익</a:t>
            </a:r>
            <a:endParaRPr lang="en-US" altLang="ko-KR" sz="2000" dirty="0">
              <a:solidFill>
                <a:srgbClr val="59595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CA3A279-39E7-4B71-9241-263C37C74AB2}"/>
              </a:ext>
            </a:extLst>
          </p:cNvPr>
          <p:cNvSpPr txBox="1"/>
          <p:nvPr/>
        </p:nvSpPr>
        <p:spPr>
          <a:xfrm>
            <a:off x="6474664" y="2040153"/>
            <a:ext cx="40254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dirty="0" err="1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ㆍ</a:t>
            </a:r>
            <a:r>
              <a:rPr lang="ko-KR" altLang="en-US" sz="16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예약부터 결제까지 한번에 해결되는 편리함</a:t>
            </a:r>
            <a:endParaRPr lang="en-US" altLang="ko-KR" sz="1600" dirty="0">
              <a:solidFill>
                <a:srgbClr val="59595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402DBEA-75F3-448F-97EC-0D43E483D24F}"/>
              </a:ext>
            </a:extLst>
          </p:cNvPr>
          <p:cNvSpPr txBox="1"/>
          <p:nvPr/>
        </p:nvSpPr>
        <p:spPr>
          <a:xfrm>
            <a:off x="6474664" y="2405822"/>
            <a:ext cx="37561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dirty="0" err="1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ㆍ</a:t>
            </a:r>
            <a:r>
              <a:rPr lang="ko-KR" altLang="en-US" sz="16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고객 평가 기반 검증된 음식점 파악 가능</a:t>
            </a:r>
            <a:endParaRPr lang="en-US" altLang="ko-KR" sz="1600" dirty="0">
              <a:solidFill>
                <a:srgbClr val="59595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F91C276-D893-4561-8082-C406A34FF76F}"/>
              </a:ext>
            </a:extLst>
          </p:cNvPr>
          <p:cNvSpPr txBox="1"/>
          <p:nvPr/>
        </p:nvSpPr>
        <p:spPr>
          <a:xfrm>
            <a:off x="6474664" y="2768912"/>
            <a:ext cx="28584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dirty="0" err="1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ㆍ</a:t>
            </a:r>
            <a:r>
              <a:rPr lang="ko-KR" altLang="en-US" sz="16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포인트제도를 통한 요금 할인</a:t>
            </a:r>
            <a:endParaRPr lang="en-US" altLang="ko-KR" sz="1600" dirty="0">
              <a:solidFill>
                <a:srgbClr val="59595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1118E91-3BD9-4A03-BFE7-12E5BA5ABA3B}"/>
              </a:ext>
            </a:extLst>
          </p:cNvPr>
          <p:cNvSpPr txBox="1"/>
          <p:nvPr/>
        </p:nvSpPr>
        <p:spPr>
          <a:xfrm>
            <a:off x="6474664" y="3132002"/>
            <a:ext cx="18261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dirty="0" err="1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ㆍ</a:t>
            </a:r>
            <a:r>
              <a:rPr lang="ko-KR" altLang="en-US" sz="16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레스토랑 상품권</a:t>
            </a:r>
            <a:endParaRPr lang="en-US" altLang="ko-KR" sz="1600" dirty="0">
              <a:solidFill>
                <a:srgbClr val="59595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7BF0199-A320-4109-9182-014D8D158D25}"/>
              </a:ext>
            </a:extLst>
          </p:cNvPr>
          <p:cNvSpPr txBox="1"/>
          <p:nvPr/>
        </p:nvSpPr>
        <p:spPr>
          <a:xfrm>
            <a:off x="6474664" y="3495092"/>
            <a:ext cx="32960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dirty="0" err="1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ㆍ</a:t>
            </a:r>
            <a:r>
              <a:rPr lang="ko-KR" altLang="en-US" sz="16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폭넓은 선택권</a:t>
            </a:r>
            <a:r>
              <a:rPr lang="en-US" altLang="ko-KR" sz="16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6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전세계 </a:t>
            </a:r>
            <a:r>
              <a:rPr lang="en-US" altLang="ko-KR" sz="16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</a:t>
            </a:r>
            <a:r>
              <a:rPr lang="ko-KR" altLang="en-US" sz="16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만 음식점</a:t>
            </a:r>
            <a:r>
              <a:rPr lang="en-US" altLang="ko-KR" sz="16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39EF98B-603B-4374-8F42-C11641424DFA}"/>
              </a:ext>
            </a:extLst>
          </p:cNvPr>
          <p:cNvSpPr/>
          <p:nvPr/>
        </p:nvSpPr>
        <p:spPr>
          <a:xfrm>
            <a:off x="6210761" y="4410505"/>
            <a:ext cx="6096000" cy="784830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Wingdings" pitchFamily="2" charset="2"/>
              <a:buChar char="è"/>
            </a:pPr>
            <a:r>
              <a:rPr lang="en-US" altLang="ko-KR" sz="20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</a:t>
            </a:r>
            <a:r>
              <a:rPr lang="ko-KR" altLang="ko-KR" sz="20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예약 절차</a:t>
            </a:r>
            <a:r>
              <a:rPr lang="ko-KR" altLang="en-US" sz="20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ko-KR" sz="20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간소화</a:t>
            </a:r>
            <a:endParaRPr lang="en-US" altLang="ko-KR" sz="2000" dirty="0">
              <a:solidFill>
                <a:srgbClr val="59595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buFont typeface="Wingdings" pitchFamily="2" charset="2"/>
              <a:buChar char="è"/>
            </a:pPr>
            <a:endParaRPr lang="en-US" altLang="ko-KR" sz="500" dirty="0">
              <a:solidFill>
                <a:srgbClr val="59595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buFont typeface="Wingdings" pitchFamily="2" charset="2"/>
              <a:buChar char="è"/>
            </a:pPr>
            <a:r>
              <a:rPr lang="en-US" altLang="ko-KR" sz="20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</a:t>
            </a:r>
            <a:r>
              <a:rPr lang="ko-KR" altLang="ko-KR" sz="20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예약 유실 및</a:t>
            </a:r>
            <a:r>
              <a:rPr lang="en-US" altLang="ko-KR" sz="20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overbooking </a:t>
            </a:r>
            <a:r>
              <a:rPr lang="ko-KR" altLang="en-US" sz="20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문제 제거</a:t>
            </a:r>
            <a:endParaRPr lang="en-US" altLang="ko-KR" sz="2000" dirty="0">
              <a:solidFill>
                <a:srgbClr val="59595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964CA6C-966F-44B3-97BA-81A7B9BBA641}"/>
              </a:ext>
            </a:extLst>
          </p:cNvPr>
          <p:cNvSpPr txBox="1"/>
          <p:nvPr/>
        </p:nvSpPr>
        <p:spPr>
          <a:xfrm>
            <a:off x="3354632" y="5534208"/>
            <a:ext cx="5184433" cy="400110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핵심 가치 </a:t>
            </a:r>
            <a:r>
              <a:rPr lang="en-US" altLang="ko-KR" sz="20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20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모바일 내</a:t>
            </a:r>
            <a:r>
              <a:rPr lang="en-US" altLang="ko-KR" sz="20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20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예약 절차 </a:t>
            </a:r>
            <a:r>
              <a:rPr lang="en-US" altLang="ko-KR" sz="20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</a:t>
            </a:r>
            <a:r>
              <a:rPr lang="ko-KR" altLang="en-US" sz="20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고객 편의성</a:t>
            </a:r>
            <a:endParaRPr lang="ko-KR" altLang="en-US" sz="1600" dirty="0">
              <a:solidFill>
                <a:srgbClr val="59595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270519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87845E4-BBCF-4CF8-9C4B-96BEF95AA503}"/>
              </a:ext>
            </a:extLst>
          </p:cNvPr>
          <p:cNvSpPr txBox="1"/>
          <p:nvPr/>
        </p:nvSpPr>
        <p:spPr>
          <a:xfrm>
            <a:off x="623388" y="405022"/>
            <a:ext cx="2994017" cy="369332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  <a:alpha val="0"/>
              </a:schemeClr>
            </a:solidFill>
          </a:ln>
        </p:spPr>
        <p:txBody>
          <a:bodyPr wrap="square" tIns="0" bIns="0" rtlCol="0" anchor="ctr">
            <a:spAutoFit/>
          </a:bodyPr>
          <a:lstStyle/>
          <a:p>
            <a:r>
              <a:rPr lang="ko-KR" altLang="en-US" sz="24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주제</a:t>
            </a:r>
            <a:r>
              <a:rPr lang="en-US" altLang="ko-KR" sz="24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30204" pitchFamily="34" charset="0"/>
                <a:ea typeface="삼성고딕체" panose="020B0609000101010101" pitchFamily="49" charset="-127"/>
              </a:rPr>
              <a:t>3. </a:t>
            </a:r>
            <a:r>
              <a:rPr lang="ko-KR" altLang="en-US" sz="24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30204" pitchFamily="34" charset="0"/>
                <a:ea typeface="삼성고딕체" panose="020B0609000101010101" pitchFamily="49" charset="-127"/>
              </a:rPr>
              <a:t>시장 분석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DEB12F-AEA5-4753-AA19-6A73BAB25C37}"/>
              </a:ext>
            </a:extLst>
          </p:cNvPr>
          <p:cNvSpPr txBox="1"/>
          <p:nvPr/>
        </p:nvSpPr>
        <p:spPr>
          <a:xfrm>
            <a:off x="625010" y="837367"/>
            <a:ext cx="4327990" cy="196977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  <a:alpha val="0"/>
              </a:schemeClr>
            </a:solidFill>
          </a:ln>
        </p:spPr>
        <p:txBody>
          <a:bodyPr wrap="square" tIns="0" bIns="0" rtlCol="0" anchor="ctr">
            <a:spAutoFit/>
          </a:bodyPr>
          <a:lstStyle/>
          <a:p>
            <a:pPr>
              <a:lnSpc>
                <a:spcPct val="80000"/>
              </a:lnSpc>
            </a:pPr>
            <a:r>
              <a:rPr lang="ko-KR" altLang="en-US" sz="1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  </a:t>
            </a:r>
            <a:r>
              <a:rPr lang="ko-KR" altLang="en-US" sz="5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  </a:t>
            </a:r>
            <a:r>
              <a:rPr lang="ko-KR" altLang="en-US" sz="16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시장 분석 </a:t>
            </a:r>
            <a:r>
              <a:rPr lang="en-US" altLang="ko-KR" sz="16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– POTER’S 5 FORCES ANALYSIS</a:t>
            </a:r>
            <a:endParaRPr lang="ko-KR" altLang="en-US" sz="1600" spc="-15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삼성고딕체" panose="020B0609000101010101" pitchFamily="49" charset="-127"/>
              <a:ea typeface="삼성고딕체" panose="020B0609000101010101" pitchFamily="49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3E531F1-5308-4081-A6AA-67F3A9BC75F9}"/>
              </a:ext>
            </a:extLst>
          </p:cNvPr>
          <p:cNvCxnSpPr/>
          <p:nvPr/>
        </p:nvCxnSpPr>
        <p:spPr>
          <a:xfrm>
            <a:off x="550907" y="449710"/>
            <a:ext cx="0" cy="574295"/>
          </a:xfrm>
          <a:prstGeom prst="line">
            <a:avLst/>
          </a:prstGeom>
          <a:ln w="762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자유형 12">
            <a:extLst>
              <a:ext uri="{FF2B5EF4-FFF2-40B4-BE49-F238E27FC236}">
                <a16:creationId xmlns:a16="http://schemas.microsoft.com/office/drawing/2014/main" id="{E2767633-9FE7-475D-A068-C03D0D4F6EAA}"/>
              </a:ext>
            </a:extLst>
          </p:cNvPr>
          <p:cNvSpPr/>
          <p:nvPr/>
        </p:nvSpPr>
        <p:spPr>
          <a:xfrm flipV="1">
            <a:off x="0" y="6273316"/>
            <a:ext cx="12192000" cy="584684"/>
          </a:xfrm>
          <a:custGeom>
            <a:avLst/>
            <a:gdLst>
              <a:gd name="connsiteX0" fmla="*/ 0 w 12192000"/>
              <a:gd name="connsiteY0" fmla="*/ 584684 h 584684"/>
              <a:gd name="connsiteX1" fmla="*/ 423122 w 12192000"/>
              <a:gd name="connsiteY1" fmla="*/ 584684 h 584684"/>
              <a:gd name="connsiteX2" fmla="*/ 729157 w 12192000"/>
              <a:gd name="connsiteY2" fmla="*/ 296652 h 584684"/>
              <a:gd name="connsiteX3" fmla="*/ 1035192 w 12192000"/>
              <a:gd name="connsiteY3" fmla="*/ 584684 h 584684"/>
              <a:gd name="connsiteX4" fmla="*/ 12192000 w 12192000"/>
              <a:gd name="connsiteY4" fmla="*/ 584684 h 584684"/>
              <a:gd name="connsiteX5" fmla="*/ 12192000 w 12192000"/>
              <a:gd name="connsiteY5" fmla="*/ 0 h 584684"/>
              <a:gd name="connsiteX6" fmla="*/ 0 w 12192000"/>
              <a:gd name="connsiteY6" fmla="*/ 0 h 584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584684">
                <a:moveTo>
                  <a:pt x="0" y="584684"/>
                </a:moveTo>
                <a:lnTo>
                  <a:pt x="423122" y="584684"/>
                </a:lnTo>
                <a:lnTo>
                  <a:pt x="729157" y="296652"/>
                </a:lnTo>
                <a:lnTo>
                  <a:pt x="1035192" y="584684"/>
                </a:lnTo>
                <a:lnTo>
                  <a:pt x="12192000" y="584684"/>
                </a:lnTo>
                <a:lnTo>
                  <a:pt x="121920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08930A-B91C-41B4-9D72-D06883A21E06}"/>
              </a:ext>
            </a:extLst>
          </p:cNvPr>
          <p:cNvSpPr txBox="1"/>
          <p:nvPr/>
        </p:nvSpPr>
        <p:spPr>
          <a:xfrm>
            <a:off x="9647583" y="6390114"/>
            <a:ext cx="2434335" cy="4247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ko-KR" altLang="en-US" sz="12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삼성고딕체" panose="020B0609000101010101" pitchFamily="49" charset="-127"/>
                <a:ea typeface="삼성고딕체" panose="020B0609000101010101" pitchFamily="49" charset="-127"/>
                <a:cs typeface="Arial" panose="020B0604020202020204" pitchFamily="34" charset="0"/>
              </a:rPr>
              <a:t>서울대학교 빅데이터 </a:t>
            </a:r>
            <a:r>
              <a:rPr lang="ko-KR" altLang="en-US" sz="1200" spc="-100" dirty="0" err="1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삼성고딕체" panose="020B0609000101010101" pitchFamily="49" charset="-127"/>
                <a:ea typeface="삼성고딕체" panose="020B0609000101010101" pitchFamily="49" charset="-127"/>
                <a:cs typeface="Arial" panose="020B0604020202020204" pitchFamily="34" charset="0"/>
              </a:rPr>
              <a:t>애널리틱스</a:t>
            </a:r>
            <a:endParaRPr lang="en-US" altLang="ko-KR" sz="1200" spc="-10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1"/>
              </a:solidFill>
              <a:latin typeface="삼성고딕체" panose="020B0609000101010101" pitchFamily="49" charset="-127"/>
              <a:ea typeface="삼성고딕체" panose="020B0609000101010101" pitchFamily="49" charset="-127"/>
              <a:cs typeface="Arial" panose="020B0604020202020204" pitchFamily="34" charset="0"/>
            </a:endParaRPr>
          </a:p>
          <a:p>
            <a:pPr algn="r">
              <a:lnSpc>
                <a:spcPct val="80000"/>
              </a:lnSpc>
            </a:pPr>
            <a:endParaRPr lang="en-US" altLang="ko-KR" sz="300" spc="-10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1"/>
              </a:solidFill>
              <a:latin typeface="삼성고딕체" panose="020B0609000101010101" pitchFamily="49" charset="-127"/>
              <a:ea typeface="삼성고딕체" panose="020B0609000101010101" pitchFamily="49" charset="-127"/>
              <a:cs typeface="Arial" panose="020B0604020202020204" pitchFamily="34" charset="0"/>
            </a:endParaRPr>
          </a:p>
          <a:p>
            <a:pPr algn="r">
              <a:lnSpc>
                <a:spcPct val="80000"/>
              </a:lnSpc>
            </a:pPr>
            <a:r>
              <a:rPr lang="ko-KR" altLang="en-US" sz="12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삼성고딕체" panose="020B0609000101010101" pitchFamily="49" charset="-127"/>
                <a:ea typeface="삼성고딕체" panose="020B0609000101010101" pitchFamily="49" charset="-127"/>
                <a:cs typeface="Arial" panose="020B0604020202020204" pitchFamily="34" charset="0"/>
              </a:rPr>
              <a:t>디지털 경제와 경영전략</a:t>
            </a:r>
            <a:endParaRPr lang="en-US" altLang="ko-KR" sz="1200" spc="-10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1"/>
              </a:solidFill>
              <a:latin typeface="삼성고딕체" panose="020B0609000101010101" pitchFamily="49" charset="-127"/>
              <a:ea typeface="삼성고딕체" panose="020B0609000101010101" pitchFamily="49" charset="-127"/>
              <a:cs typeface="Arial" panose="020B0604020202020204" pitchFamily="34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ED76910-F7E6-4FAF-AF50-F12A5EB10010}"/>
              </a:ext>
            </a:extLst>
          </p:cNvPr>
          <p:cNvSpPr/>
          <p:nvPr/>
        </p:nvSpPr>
        <p:spPr>
          <a:xfrm rot="2699999">
            <a:off x="6738917" y="3037203"/>
            <a:ext cx="162297" cy="16229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918BABA-5A30-4558-AF30-28CB9B4368E5}"/>
              </a:ext>
            </a:extLst>
          </p:cNvPr>
          <p:cNvSpPr txBox="1"/>
          <p:nvPr/>
        </p:nvSpPr>
        <p:spPr>
          <a:xfrm>
            <a:off x="7083967" y="2918296"/>
            <a:ext cx="4673430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2. </a:t>
            </a:r>
            <a:r>
              <a:rPr lang="ko-KR" altLang="en-US" sz="20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공급자의 위협 </a:t>
            </a:r>
            <a:r>
              <a:rPr lang="en-US" altLang="ko-KR" sz="20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20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낮음</a:t>
            </a:r>
            <a:endParaRPr lang="en-US" altLang="ko-KR" sz="1400" dirty="0">
              <a:solidFill>
                <a:schemeClr val="bg1">
                  <a:lumMod val="6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OpenTable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의 제품은 기술 및 컴퓨터 기반이기 때문에 공급 업체의 협상력은 낮음</a:t>
            </a:r>
            <a:endParaRPr lang="en-US" altLang="ko-KR" sz="1600" dirty="0">
              <a:solidFill>
                <a:schemeClr val="bg1">
                  <a:lumMod val="6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1600" dirty="0">
              <a:solidFill>
                <a:schemeClr val="bg1">
                  <a:lumMod val="6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수천 개의 기술 공급 업체가 있기 때문에 </a:t>
            </a:r>
            <a:endParaRPr lang="en-US" altLang="ko-KR" sz="1600" dirty="0">
              <a:solidFill>
                <a:schemeClr val="bg1">
                  <a:lumMod val="6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그 중 </a:t>
            </a:r>
            <a:r>
              <a:rPr lang="ko-KR" altLang="en-US" sz="1600" u="sng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가격 차별화가 된 회사로 아웃소싱</a:t>
            </a:r>
            <a:endParaRPr lang="en-US" altLang="ko-KR" sz="1600" u="sng" dirty="0">
              <a:solidFill>
                <a:schemeClr val="bg1">
                  <a:lumMod val="6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1400" dirty="0">
              <a:solidFill>
                <a:schemeClr val="bg1">
                  <a:lumMod val="6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ko-KR" altLang="en-US" sz="2000" dirty="0">
              <a:solidFill>
                <a:schemeClr val="bg1">
                  <a:lumMod val="6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7436B2A-0E7D-4DBE-9DF0-559CD14326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F912DF6B-3316-4152-9FC0-AE89927F548A}"/>
              </a:ext>
            </a:extLst>
          </p:cNvPr>
          <p:cNvGrpSpPr/>
          <p:nvPr/>
        </p:nvGrpSpPr>
        <p:grpSpPr>
          <a:xfrm>
            <a:off x="195105" y="1555472"/>
            <a:ext cx="6327603" cy="4056187"/>
            <a:chOff x="278716" y="1645542"/>
            <a:chExt cx="8586566" cy="4338254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0E02DF8D-45C4-4D7E-BFCD-ED16269EAFF5}"/>
                </a:ext>
              </a:extLst>
            </p:cNvPr>
            <p:cNvSpPr/>
            <p:nvPr/>
          </p:nvSpPr>
          <p:spPr>
            <a:xfrm>
              <a:off x="3154779" y="1645542"/>
              <a:ext cx="2834441" cy="1419305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altLang="ko-KR" sz="1600" b="1" dirty="0">
                <a:latin typeface="삼성 고딕체" panose="02020603020101020101" pitchFamily="18" charset="-127"/>
                <a:ea typeface="삼성 고딕체" panose="02020603020101020101" pitchFamily="18" charset="-127"/>
              </a:endParaRPr>
            </a:p>
            <a:p>
              <a:pPr algn="ctr"/>
              <a:r>
                <a:rPr lang="ko-KR" altLang="en-US" sz="1600" b="1" dirty="0">
                  <a:solidFill>
                    <a:srgbClr val="595959"/>
                  </a:solidFill>
                  <a:latin typeface="삼성 고딕체" panose="02020603020101020101" pitchFamily="18" charset="-127"/>
                  <a:ea typeface="삼성 고딕체" panose="02020603020101020101" pitchFamily="18" charset="-127"/>
                </a:rPr>
                <a:t>잠재적 </a:t>
              </a:r>
              <a:r>
                <a:rPr lang="ko-KR" altLang="en-US" sz="1600" b="1" dirty="0" err="1">
                  <a:solidFill>
                    <a:srgbClr val="595959"/>
                  </a:solidFill>
                  <a:latin typeface="삼성 고딕체" panose="02020603020101020101" pitchFamily="18" charset="-127"/>
                  <a:ea typeface="삼성 고딕체" panose="02020603020101020101" pitchFamily="18" charset="-127"/>
                </a:rPr>
                <a:t>진입자</a:t>
              </a:r>
              <a:r>
                <a:rPr lang="ko-KR" altLang="en-US" sz="1600" b="1" dirty="0">
                  <a:solidFill>
                    <a:srgbClr val="595959"/>
                  </a:solidFill>
                  <a:latin typeface="삼성 고딕체" panose="02020603020101020101" pitchFamily="18" charset="-127"/>
                  <a:ea typeface="삼성 고딕체" panose="02020603020101020101" pitchFamily="18" charset="-127"/>
                </a:rPr>
                <a:t> 위협</a:t>
              </a:r>
              <a:endParaRPr lang="en-US" altLang="ko-KR" sz="1600" b="1" dirty="0">
                <a:solidFill>
                  <a:srgbClr val="595959"/>
                </a:solidFill>
                <a:latin typeface="삼성 고딕체" panose="02020603020101020101" pitchFamily="18" charset="-127"/>
                <a:ea typeface="삼성 고딕체" panose="02020603020101020101" pitchFamily="18" charset="-127"/>
              </a:endParaRPr>
            </a:p>
            <a:p>
              <a:pPr algn="ctr"/>
              <a:endParaRPr lang="en-US" altLang="ko-KR" sz="1600" b="1" dirty="0">
                <a:latin typeface="삼성 고딕체" panose="02020603020101020101" pitchFamily="18" charset="-127"/>
                <a:ea typeface="삼성 고딕체" panose="02020603020101020101" pitchFamily="18" charset="-127"/>
              </a:endParaRPr>
            </a:p>
            <a:p>
              <a:pPr algn="ctr"/>
              <a:r>
                <a:rPr lang="en-US" altLang="ko-KR" b="1" dirty="0">
                  <a:solidFill>
                    <a:srgbClr val="66C8D0"/>
                  </a:solidFill>
                  <a:latin typeface="삼성 고딕체" panose="02020603020101020101" pitchFamily="18" charset="-127"/>
                  <a:ea typeface="삼성 고딕체" panose="02020603020101020101" pitchFamily="18" charset="-127"/>
                </a:rPr>
                <a:t>HIGH</a:t>
              </a:r>
            </a:p>
            <a:p>
              <a:pPr algn="ctr"/>
              <a:endParaRPr lang="en-US" altLang="ko-KR" sz="1600" b="1" dirty="0">
                <a:latin typeface="삼성 고딕체" panose="02020603020101020101" pitchFamily="18" charset="-127"/>
                <a:ea typeface="삼성 고딕체" panose="02020603020101020101" pitchFamily="18" charset="-127"/>
              </a:endParaRP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031E6588-06B3-47B2-A084-01A1E8BEA1E1}"/>
                </a:ext>
              </a:extLst>
            </p:cNvPr>
            <p:cNvSpPr/>
            <p:nvPr/>
          </p:nvSpPr>
          <p:spPr>
            <a:xfrm>
              <a:off x="3154779" y="3101536"/>
              <a:ext cx="2834441" cy="1419305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1600" b="1" dirty="0">
                  <a:solidFill>
                    <a:srgbClr val="595959"/>
                  </a:solidFill>
                  <a:latin typeface="삼성 고딕체" panose="02020603020101020101" pitchFamily="18" charset="-127"/>
                  <a:ea typeface="삼성 고딕체" panose="02020603020101020101" pitchFamily="18" charset="-127"/>
                </a:rPr>
                <a:t>경쟁자 위협</a:t>
              </a:r>
              <a:endParaRPr lang="en-US" altLang="ko-KR" sz="1600" b="1" dirty="0">
                <a:solidFill>
                  <a:srgbClr val="595959"/>
                </a:solidFill>
                <a:latin typeface="삼성 고딕체" panose="02020603020101020101" pitchFamily="18" charset="-127"/>
                <a:ea typeface="삼성 고딕체" panose="02020603020101020101" pitchFamily="18" charset="-127"/>
              </a:endParaRPr>
            </a:p>
            <a:p>
              <a:pPr algn="ctr"/>
              <a:endParaRPr lang="en-US" altLang="ko-KR" sz="1600" b="1" dirty="0">
                <a:solidFill>
                  <a:schemeClr val="bg1"/>
                </a:solidFill>
                <a:latin typeface="삼성 고딕체" panose="02020603020101020101" pitchFamily="18" charset="-127"/>
                <a:ea typeface="삼성 고딕체" panose="02020603020101020101" pitchFamily="18" charset="-127"/>
              </a:endParaRPr>
            </a:p>
            <a:p>
              <a:pPr algn="ctr"/>
              <a:r>
                <a:rPr lang="en-US" altLang="ko-KR" b="1" dirty="0">
                  <a:solidFill>
                    <a:srgbClr val="66C8D0"/>
                  </a:solidFill>
                  <a:latin typeface="삼성 고딕체" panose="02020603020101020101" pitchFamily="18" charset="-127"/>
                  <a:ea typeface="삼성 고딕체" panose="02020603020101020101" pitchFamily="18" charset="-127"/>
                </a:rPr>
                <a:t>HIGH</a:t>
              </a:r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B2AE9BED-6FA5-48C7-87B6-E23A1009BDC6}"/>
                </a:ext>
              </a:extLst>
            </p:cNvPr>
            <p:cNvSpPr/>
            <p:nvPr/>
          </p:nvSpPr>
          <p:spPr>
            <a:xfrm>
              <a:off x="6030841" y="3101535"/>
              <a:ext cx="2834441" cy="1419305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1600" b="1" dirty="0">
                  <a:solidFill>
                    <a:srgbClr val="595959"/>
                  </a:solidFill>
                  <a:latin typeface="삼성 고딕체" panose="02020603020101020101" pitchFamily="18" charset="-127"/>
                  <a:ea typeface="삼성 고딕체" panose="02020603020101020101" pitchFamily="18" charset="-127"/>
                </a:rPr>
                <a:t>구매자 위협</a:t>
              </a:r>
              <a:endParaRPr lang="en-US" altLang="ko-KR" sz="1600" b="1" dirty="0">
                <a:solidFill>
                  <a:srgbClr val="595959"/>
                </a:solidFill>
                <a:latin typeface="삼성 고딕체" panose="02020603020101020101" pitchFamily="18" charset="-127"/>
                <a:ea typeface="삼성 고딕체" panose="02020603020101020101" pitchFamily="18" charset="-127"/>
              </a:endParaRPr>
            </a:p>
            <a:p>
              <a:pPr algn="ctr"/>
              <a:endParaRPr lang="en-US" altLang="ko-KR" sz="1600" b="1" dirty="0">
                <a:solidFill>
                  <a:schemeClr val="bg1"/>
                </a:solidFill>
                <a:latin typeface="삼성 고딕체" panose="02020603020101020101" pitchFamily="18" charset="-127"/>
                <a:ea typeface="삼성 고딕체" panose="02020603020101020101" pitchFamily="18" charset="-127"/>
              </a:endParaRPr>
            </a:p>
            <a:p>
              <a:pPr algn="ctr"/>
              <a:r>
                <a:rPr lang="en-US" altLang="ko-KR" sz="1600" b="1" dirty="0">
                  <a:solidFill>
                    <a:srgbClr val="66C8D0"/>
                  </a:solidFill>
                  <a:latin typeface="삼성 고딕체" panose="02020603020101020101" pitchFamily="18" charset="-127"/>
                  <a:ea typeface="삼성 고딕체" panose="02020603020101020101" pitchFamily="18" charset="-127"/>
                </a:rPr>
                <a:t>LOW</a:t>
              </a:r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E679BD71-8D40-41A4-9297-2129981F1DA9}"/>
                </a:ext>
              </a:extLst>
            </p:cNvPr>
            <p:cNvSpPr/>
            <p:nvPr/>
          </p:nvSpPr>
          <p:spPr>
            <a:xfrm>
              <a:off x="278716" y="3101535"/>
              <a:ext cx="2834441" cy="1419305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1600" b="1" dirty="0">
                  <a:solidFill>
                    <a:srgbClr val="595959"/>
                  </a:solidFill>
                  <a:latin typeface="삼성 고딕체" panose="02020603020101020101" pitchFamily="18" charset="-127"/>
                  <a:ea typeface="삼성 고딕체" panose="02020603020101020101" pitchFamily="18" charset="-127"/>
                </a:rPr>
                <a:t>공급자 위협</a:t>
              </a:r>
              <a:endParaRPr lang="en-US" altLang="ko-KR" sz="1600" b="1" dirty="0">
                <a:solidFill>
                  <a:srgbClr val="595959"/>
                </a:solidFill>
                <a:latin typeface="삼성 고딕체" panose="02020603020101020101" pitchFamily="18" charset="-127"/>
                <a:ea typeface="삼성 고딕체" panose="02020603020101020101" pitchFamily="18" charset="-127"/>
              </a:endParaRPr>
            </a:p>
            <a:p>
              <a:pPr algn="ctr"/>
              <a:endParaRPr lang="en-US" altLang="ko-KR" sz="1600" b="1" dirty="0">
                <a:latin typeface="삼성 고딕체" panose="02020603020101020101" pitchFamily="18" charset="-127"/>
                <a:ea typeface="삼성 고딕체" panose="02020603020101020101" pitchFamily="18" charset="-127"/>
              </a:endParaRPr>
            </a:p>
            <a:p>
              <a:pPr algn="ctr"/>
              <a:r>
                <a:rPr lang="en-US" altLang="ko-KR" b="1" dirty="0">
                  <a:solidFill>
                    <a:srgbClr val="66C8D0"/>
                  </a:solidFill>
                  <a:latin typeface="삼성 고딕체" panose="02020603020101020101" pitchFamily="18" charset="-127"/>
                  <a:ea typeface="삼성 고딕체" panose="02020603020101020101" pitchFamily="18" charset="-127"/>
                </a:rPr>
                <a:t>LOW</a:t>
              </a: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9A157E41-6C17-4936-A77C-0C20C5EABF24}"/>
                </a:ext>
              </a:extLst>
            </p:cNvPr>
            <p:cNvSpPr/>
            <p:nvPr/>
          </p:nvSpPr>
          <p:spPr>
            <a:xfrm>
              <a:off x="3154778" y="4564491"/>
              <a:ext cx="2834441" cy="1419305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1600" b="1" dirty="0">
                  <a:solidFill>
                    <a:srgbClr val="595959"/>
                  </a:solidFill>
                  <a:latin typeface="삼성 고딕체" panose="02020603020101020101" pitchFamily="18" charset="-127"/>
                  <a:ea typeface="삼성 고딕체" panose="02020603020101020101" pitchFamily="18" charset="-127"/>
                </a:rPr>
                <a:t>대체재 위협</a:t>
              </a:r>
              <a:endParaRPr lang="en-US" altLang="ko-KR" sz="1600" b="1" dirty="0">
                <a:solidFill>
                  <a:srgbClr val="595959"/>
                </a:solidFill>
                <a:latin typeface="삼성 고딕체" panose="02020603020101020101" pitchFamily="18" charset="-127"/>
                <a:ea typeface="삼성 고딕체" panose="02020603020101020101" pitchFamily="18" charset="-127"/>
              </a:endParaRPr>
            </a:p>
            <a:p>
              <a:pPr algn="ctr"/>
              <a:endParaRPr lang="en-US" altLang="ko-KR" sz="1600" b="1" dirty="0">
                <a:solidFill>
                  <a:schemeClr val="bg1"/>
                </a:solidFill>
                <a:latin typeface="삼성 고딕체" panose="02020603020101020101" pitchFamily="18" charset="-127"/>
                <a:ea typeface="삼성 고딕체" panose="02020603020101020101" pitchFamily="18" charset="-127"/>
              </a:endParaRPr>
            </a:p>
            <a:p>
              <a:pPr algn="ctr"/>
              <a:r>
                <a:rPr lang="en-US" altLang="ko-KR" sz="1600" b="1" dirty="0">
                  <a:solidFill>
                    <a:srgbClr val="66C8D0"/>
                  </a:solidFill>
                  <a:latin typeface="삼성 고딕체" panose="02020603020101020101" pitchFamily="18" charset="-127"/>
                  <a:ea typeface="삼성 고딕체" panose="02020603020101020101" pitchFamily="18" charset="-127"/>
                </a:rPr>
                <a:t>LOW</a:t>
              </a:r>
              <a:endParaRPr lang="ko-KR" altLang="en-US" sz="1600" b="1" dirty="0">
                <a:solidFill>
                  <a:srgbClr val="66C8D0"/>
                </a:solidFill>
                <a:latin typeface="삼성 고딕체" panose="02020603020101020101" pitchFamily="18" charset="-127"/>
                <a:ea typeface="삼성 고딕체" panose="02020603020101020101" pitchFamily="18" charset="-127"/>
              </a:endParaRPr>
            </a:p>
          </p:txBody>
        </p:sp>
      </p:grp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C99ECA1A-B482-4315-878F-8A3E5F3DC6DD}"/>
              </a:ext>
            </a:extLst>
          </p:cNvPr>
          <p:cNvSpPr/>
          <p:nvPr/>
        </p:nvSpPr>
        <p:spPr>
          <a:xfrm rot="2699999">
            <a:off x="6738917" y="4869711"/>
            <a:ext cx="162297" cy="16229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0E590BF-0434-4403-9808-77D5A554D379}"/>
              </a:ext>
            </a:extLst>
          </p:cNvPr>
          <p:cNvSpPr txBox="1"/>
          <p:nvPr/>
        </p:nvSpPr>
        <p:spPr>
          <a:xfrm>
            <a:off x="7083967" y="4750804"/>
            <a:ext cx="467343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3. </a:t>
            </a:r>
            <a:r>
              <a:rPr lang="ko-KR" altLang="en-US" sz="20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구매자의 위협 </a:t>
            </a:r>
            <a:r>
              <a:rPr lang="en-US" altLang="ko-KR" sz="20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20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중간</a:t>
            </a:r>
            <a:endParaRPr lang="en-US" altLang="ko-KR" sz="1400" dirty="0">
              <a:solidFill>
                <a:schemeClr val="bg1">
                  <a:lumMod val="6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전환비용이 존재하기 때문에 구매자인 레스토랑들이 가지는 협상력은 낮음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4B557673-7433-4888-9B4F-1AA317E33CAB}"/>
              </a:ext>
            </a:extLst>
          </p:cNvPr>
          <p:cNvSpPr/>
          <p:nvPr/>
        </p:nvSpPr>
        <p:spPr>
          <a:xfrm rot="2699999">
            <a:off x="6772373" y="1408723"/>
            <a:ext cx="162297" cy="16229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B4D57BD-3C42-43DD-BDCD-9E788A15229B}"/>
              </a:ext>
            </a:extLst>
          </p:cNvPr>
          <p:cNvSpPr txBox="1"/>
          <p:nvPr/>
        </p:nvSpPr>
        <p:spPr>
          <a:xfrm>
            <a:off x="7117423" y="1289816"/>
            <a:ext cx="4673430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1. </a:t>
            </a:r>
            <a:r>
              <a:rPr lang="ko-KR" altLang="en-US" sz="20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잠재적 진입자의 위협 </a:t>
            </a:r>
            <a:r>
              <a:rPr lang="en-US" altLang="ko-KR" sz="20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20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높음</a:t>
            </a:r>
            <a:endParaRPr lang="en-US" altLang="ko-KR" sz="1400" dirty="0">
              <a:solidFill>
                <a:schemeClr val="bg1">
                  <a:lumMod val="6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SaaS 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특성 상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  <a:r>
              <a:rPr lang="ko-KR" altLang="en-US" sz="1600" u="sng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시장에 대한 진입장벽이 낮음</a:t>
            </a:r>
            <a:endParaRPr lang="en-US" altLang="ko-KR" sz="1600" u="sng" dirty="0">
              <a:solidFill>
                <a:schemeClr val="bg1">
                  <a:lumMod val="6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1600" dirty="0">
              <a:solidFill>
                <a:schemeClr val="bg1">
                  <a:lumMod val="6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낮은 비용으로 유사한 제품 개발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오픈테이블의 비즈니스 모델 모방 가능</a:t>
            </a:r>
            <a:endParaRPr lang="en-US" altLang="ko-KR" sz="2000" dirty="0">
              <a:solidFill>
                <a:schemeClr val="bg1">
                  <a:lumMod val="6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ko-KR" altLang="en-US" sz="2000" dirty="0">
              <a:solidFill>
                <a:schemeClr val="bg1">
                  <a:lumMod val="6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755416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87845E4-BBCF-4CF8-9C4B-96BEF95AA503}"/>
              </a:ext>
            </a:extLst>
          </p:cNvPr>
          <p:cNvSpPr txBox="1"/>
          <p:nvPr/>
        </p:nvSpPr>
        <p:spPr>
          <a:xfrm>
            <a:off x="623388" y="405022"/>
            <a:ext cx="2994017" cy="369332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  <a:alpha val="0"/>
              </a:schemeClr>
            </a:solidFill>
          </a:ln>
        </p:spPr>
        <p:txBody>
          <a:bodyPr wrap="square" tIns="0" bIns="0" rtlCol="0" anchor="ctr">
            <a:spAutoFit/>
          </a:bodyPr>
          <a:lstStyle/>
          <a:p>
            <a:r>
              <a:rPr lang="ko-KR" altLang="en-US" sz="24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주제</a:t>
            </a:r>
            <a:r>
              <a:rPr lang="en-US" altLang="ko-KR" sz="24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30204" pitchFamily="34" charset="0"/>
                <a:ea typeface="삼성고딕체" panose="020B0609000101010101" pitchFamily="49" charset="-127"/>
              </a:rPr>
              <a:t>3. </a:t>
            </a:r>
            <a:r>
              <a:rPr lang="ko-KR" altLang="en-US" sz="24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30204" pitchFamily="34" charset="0"/>
                <a:ea typeface="삼성고딕체" panose="020B0609000101010101" pitchFamily="49" charset="-127"/>
              </a:rPr>
              <a:t>시장 분석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DEB12F-AEA5-4753-AA19-6A73BAB25C37}"/>
              </a:ext>
            </a:extLst>
          </p:cNvPr>
          <p:cNvSpPr txBox="1"/>
          <p:nvPr/>
        </p:nvSpPr>
        <p:spPr>
          <a:xfrm>
            <a:off x="625010" y="837367"/>
            <a:ext cx="4327990" cy="196977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  <a:alpha val="0"/>
              </a:schemeClr>
            </a:solidFill>
          </a:ln>
        </p:spPr>
        <p:txBody>
          <a:bodyPr wrap="square" tIns="0" bIns="0" rtlCol="0" anchor="ctr">
            <a:spAutoFit/>
          </a:bodyPr>
          <a:lstStyle/>
          <a:p>
            <a:pPr>
              <a:lnSpc>
                <a:spcPct val="80000"/>
              </a:lnSpc>
            </a:pPr>
            <a:r>
              <a:rPr lang="ko-KR" altLang="en-US" sz="1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  </a:t>
            </a:r>
            <a:r>
              <a:rPr lang="ko-KR" altLang="en-US" sz="5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  </a:t>
            </a:r>
            <a:r>
              <a:rPr lang="ko-KR" altLang="en-US" sz="16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시장 분석 </a:t>
            </a:r>
            <a:r>
              <a:rPr lang="en-US" altLang="ko-KR" sz="16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– POTER’S 5 FORCES ANALYSIS</a:t>
            </a:r>
            <a:endParaRPr lang="ko-KR" altLang="en-US" sz="1600" spc="-15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삼성고딕체" panose="020B0609000101010101" pitchFamily="49" charset="-127"/>
              <a:ea typeface="삼성고딕체" panose="020B0609000101010101" pitchFamily="49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3E531F1-5308-4081-A6AA-67F3A9BC75F9}"/>
              </a:ext>
            </a:extLst>
          </p:cNvPr>
          <p:cNvCxnSpPr/>
          <p:nvPr/>
        </p:nvCxnSpPr>
        <p:spPr>
          <a:xfrm>
            <a:off x="550907" y="449710"/>
            <a:ext cx="0" cy="574295"/>
          </a:xfrm>
          <a:prstGeom prst="line">
            <a:avLst/>
          </a:prstGeom>
          <a:ln w="762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자유형 12">
            <a:extLst>
              <a:ext uri="{FF2B5EF4-FFF2-40B4-BE49-F238E27FC236}">
                <a16:creationId xmlns:a16="http://schemas.microsoft.com/office/drawing/2014/main" id="{E2767633-9FE7-475D-A068-C03D0D4F6EAA}"/>
              </a:ext>
            </a:extLst>
          </p:cNvPr>
          <p:cNvSpPr/>
          <p:nvPr/>
        </p:nvSpPr>
        <p:spPr>
          <a:xfrm flipV="1">
            <a:off x="0" y="6273316"/>
            <a:ext cx="12192000" cy="584684"/>
          </a:xfrm>
          <a:custGeom>
            <a:avLst/>
            <a:gdLst>
              <a:gd name="connsiteX0" fmla="*/ 0 w 12192000"/>
              <a:gd name="connsiteY0" fmla="*/ 584684 h 584684"/>
              <a:gd name="connsiteX1" fmla="*/ 423122 w 12192000"/>
              <a:gd name="connsiteY1" fmla="*/ 584684 h 584684"/>
              <a:gd name="connsiteX2" fmla="*/ 729157 w 12192000"/>
              <a:gd name="connsiteY2" fmla="*/ 296652 h 584684"/>
              <a:gd name="connsiteX3" fmla="*/ 1035192 w 12192000"/>
              <a:gd name="connsiteY3" fmla="*/ 584684 h 584684"/>
              <a:gd name="connsiteX4" fmla="*/ 12192000 w 12192000"/>
              <a:gd name="connsiteY4" fmla="*/ 584684 h 584684"/>
              <a:gd name="connsiteX5" fmla="*/ 12192000 w 12192000"/>
              <a:gd name="connsiteY5" fmla="*/ 0 h 584684"/>
              <a:gd name="connsiteX6" fmla="*/ 0 w 12192000"/>
              <a:gd name="connsiteY6" fmla="*/ 0 h 584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584684">
                <a:moveTo>
                  <a:pt x="0" y="584684"/>
                </a:moveTo>
                <a:lnTo>
                  <a:pt x="423122" y="584684"/>
                </a:lnTo>
                <a:lnTo>
                  <a:pt x="729157" y="296652"/>
                </a:lnTo>
                <a:lnTo>
                  <a:pt x="1035192" y="584684"/>
                </a:lnTo>
                <a:lnTo>
                  <a:pt x="12192000" y="584684"/>
                </a:lnTo>
                <a:lnTo>
                  <a:pt x="121920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08930A-B91C-41B4-9D72-D06883A21E06}"/>
              </a:ext>
            </a:extLst>
          </p:cNvPr>
          <p:cNvSpPr txBox="1"/>
          <p:nvPr/>
        </p:nvSpPr>
        <p:spPr>
          <a:xfrm>
            <a:off x="9647583" y="6390114"/>
            <a:ext cx="2434335" cy="4247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ko-KR" altLang="en-US" sz="12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삼성고딕체" panose="020B0609000101010101" pitchFamily="49" charset="-127"/>
                <a:ea typeface="삼성고딕체" panose="020B0609000101010101" pitchFamily="49" charset="-127"/>
                <a:cs typeface="Arial" panose="020B0604020202020204" pitchFamily="34" charset="0"/>
              </a:rPr>
              <a:t>서울대학교 빅데이터 </a:t>
            </a:r>
            <a:r>
              <a:rPr lang="ko-KR" altLang="en-US" sz="1200" spc="-100" dirty="0" err="1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삼성고딕체" panose="020B0609000101010101" pitchFamily="49" charset="-127"/>
                <a:ea typeface="삼성고딕체" panose="020B0609000101010101" pitchFamily="49" charset="-127"/>
                <a:cs typeface="Arial" panose="020B0604020202020204" pitchFamily="34" charset="0"/>
              </a:rPr>
              <a:t>애널리틱스</a:t>
            </a:r>
            <a:endParaRPr lang="en-US" altLang="ko-KR" sz="1200" spc="-10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1"/>
              </a:solidFill>
              <a:latin typeface="삼성고딕체" panose="020B0609000101010101" pitchFamily="49" charset="-127"/>
              <a:ea typeface="삼성고딕체" panose="020B0609000101010101" pitchFamily="49" charset="-127"/>
              <a:cs typeface="Arial" panose="020B0604020202020204" pitchFamily="34" charset="0"/>
            </a:endParaRPr>
          </a:p>
          <a:p>
            <a:pPr algn="r">
              <a:lnSpc>
                <a:spcPct val="80000"/>
              </a:lnSpc>
            </a:pPr>
            <a:endParaRPr lang="en-US" altLang="ko-KR" sz="300" spc="-10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1"/>
              </a:solidFill>
              <a:latin typeface="삼성고딕체" panose="020B0609000101010101" pitchFamily="49" charset="-127"/>
              <a:ea typeface="삼성고딕체" panose="020B0609000101010101" pitchFamily="49" charset="-127"/>
              <a:cs typeface="Arial" panose="020B0604020202020204" pitchFamily="34" charset="0"/>
            </a:endParaRPr>
          </a:p>
          <a:p>
            <a:pPr algn="r">
              <a:lnSpc>
                <a:spcPct val="80000"/>
              </a:lnSpc>
            </a:pPr>
            <a:r>
              <a:rPr lang="ko-KR" altLang="en-US" sz="12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삼성고딕체" panose="020B0609000101010101" pitchFamily="49" charset="-127"/>
                <a:ea typeface="삼성고딕체" panose="020B0609000101010101" pitchFamily="49" charset="-127"/>
                <a:cs typeface="Arial" panose="020B0604020202020204" pitchFamily="34" charset="0"/>
              </a:rPr>
              <a:t>디지털 경제와 경영전략</a:t>
            </a:r>
            <a:endParaRPr lang="en-US" altLang="ko-KR" sz="1200" spc="-10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1"/>
              </a:solidFill>
              <a:latin typeface="삼성고딕체" panose="020B0609000101010101" pitchFamily="49" charset="-127"/>
              <a:ea typeface="삼성고딕체" panose="020B0609000101010101" pitchFamily="49" charset="-127"/>
              <a:cs typeface="Arial" panose="020B0604020202020204" pitchFamily="34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ED76910-F7E6-4FAF-AF50-F12A5EB10010}"/>
              </a:ext>
            </a:extLst>
          </p:cNvPr>
          <p:cNvSpPr/>
          <p:nvPr/>
        </p:nvSpPr>
        <p:spPr>
          <a:xfrm rot="2699999">
            <a:off x="6738917" y="1596713"/>
            <a:ext cx="162297" cy="16229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918BABA-5A30-4558-AF30-28CB9B4368E5}"/>
              </a:ext>
            </a:extLst>
          </p:cNvPr>
          <p:cNvSpPr txBox="1"/>
          <p:nvPr/>
        </p:nvSpPr>
        <p:spPr>
          <a:xfrm>
            <a:off x="7083967" y="1477806"/>
            <a:ext cx="4673430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4. </a:t>
            </a:r>
            <a:r>
              <a:rPr lang="ko-KR" altLang="en-US" sz="20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대체재의 위협 </a:t>
            </a:r>
            <a:r>
              <a:rPr lang="en-US" altLang="ko-KR" sz="20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20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낮음</a:t>
            </a:r>
            <a:endParaRPr lang="en-US" altLang="ko-KR" sz="1400" dirty="0">
              <a:solidFill>
                <a:schemeClr val="bg1">
                  <a:lumMod val="6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대체재 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전화 예약과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방문예약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 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비효율적</a:t>
            </a:r>
            <a:endParaRPr lang="en-US" altLang="ko-KR" sz="1600" dirty="0">
              <a:solidFill>
                <a:schemeClr val="bg1">
                  <a:lumMod val="6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1600" dirty="0">
              <a:solidFill>
                <a:schemeClr val="bg1">
                  <a:lumMod val="6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전화예약은 오직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영업시간에만 가능</a:t>
            </a:r>
            <a:endParaRPr lang="en-US" altLang="ko-KR" sz="1600" dirty="0">
              <a:solidFill>
                <a:schemeClr val="bg1">
                  <a:lumMod val="6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오픈테이블은 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24 hour</a:t>
            </a:r>
          </a:p>
          <a:p>
            <a:endParaRPr lang="en-US" altLang="ko-KR" sz="1400" dirty="0">
              <a:solidFill>
                <a:schemeClr val="bg1">
                  <a:lumMod val="6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ko-KR" altLang="en-US" sz="2000" dirty="0">
              <a:solidFill>
                <a:schemeClr val="bg1">
                  <a:lumMod val="6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7436B2A-0E7D-4DBE-9DF0-559CD14326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F912DF6B-3316-4152-9FC0-AE89927F548A}"/>
              </a:ext>
            </a:extLst>
          </p:cNvPr>
          <p:cNvGrpSpPr/>
          <p:nvPr/>
        </p:nvGrpSpPr>
        <p:grpSpPr>
          <a:xfrm>
            <a:off x="195105" y="1555472"/>
            <a:ext cx="6327603" cy="4056187"/>
            <a:chOff x="278716" y="1645542"/>
            <a:chExt cx="8586566" cy="4338254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0E02DF8D-45C4-4D7E-BFCD-ED16269EAFF5}"/>
                </a:ext>
              </a:extLst>
            </p:cNvPr>
            <p:cNvSpPr/>
            <p:nvPr/>
          </p:nvSpPr>
          <p:spPr>
            <a:xfrm>
              <a:off x="3154779" y="1645542"/>
              <a:ext cx="2834441" cy="1419305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altLang="ko-KR" sz="1600" b="1" dirty="0">
                <a:latin typeface="삼성 고딕체" panose="02020603020101020101" pitchFamily="18" charset="-127"/>
                <a:ea typeface="삼성 고딕체" panose="02020603020101020101" pitchFamily="18" charset="-127"/>
              </a:endParaRPr>
            </a:p>
            <a:p>
              <a:pPr algn="ctr"/>
              <a:r>
                <a:rPr lang="ko-KR" altLang="en-US" sz="1600" b="1" dirty="0">
                  <a:solidFill>
                    <a:srgbClr val="595959"/>
                  </a:solidFill>
                  <a:latin typeface="삼성 고딕체" panose="02020603020101020101" pitchFamily="18" charset="-127"/>
                  <a:ea typeface="삼성 고딕체" panose="02020603020101020101" pitchFamily="18" charset="-127"/>
                </a:rPr>
                <a:t>잠재적 </a:t>
              </a:r>
              <a:r>
                <a:rPr lang="ko-KR" altLang="en-US" sz="1600" b="1" dirty="0" err="1">
                  <a:solidFill>
                    <a:srgbClr val="595959"/>
                  </a:solidFill>
                  <a:latin typeface="삼성 고딕체" panose="02020603020101020101" pitchFamily="18" charset="-127"/>
                  <a:ea typeface="삼성 고딕체" panose="02020603020101020101" pitchFamily="18" charset="-127"/>
                </a:rPr>
                <a:t>진입자</a:t>
              </a:r>
              <a:r>
                <a:rPr lang="ko-KR" altLang="en-US" sz="1600" b="1" dirty="0">
                  <a:solidFill>
                    <a:srgbClr val="595959"/>
                  </a:solidFill>
                  <a:latin typeface="삼성 고딕체" panose="02020603020101020101" pitchFamily="18" charset="-127"/>
                  <a:ea typeface="삼성 고딕체" panose="02020603020101020101" pitchFamily="18" charset="-127"/>
                </a:rPr>
                <a:t> 위협</a:t>
              </a:r>
              <a:endParaRPr lang="en-US" altLang="ko-KR" sz="1600" b="1" dirty="0">
                <a:solidFill>
                  <a:srgbClr val="595959"/>
                </a:solidFill>
                <a:latin typeface="삼성 고딕체" panose="02020603020101020101" pitchFamily="18" charset="-127"/>
                <a:ea typeface="삼성 고딕체" panose="02020603020101020101" pitchFamily="18" charset="-127"/>
              </a:endParaRPr>
            </a:p>
            <a:p>
              <a:pPr algn="ctr"/>
              <a:endParaRPr lang="en-US" altLang="ko-KR" sz="1600" b="1" dirty="0">
                <a:latin typeface="삼성 고딕체" panose="02020603020101020101" pitchFamily="18" charset="-127"/>
                <a:ea typeface="삼성 고딕체" panose="02020603020101020101" pitchFamily="18" charset="-127"/>
              </a:endParaRPr>
            </a:p>
            <a:p>
              <a:pPr algn="ctr"/>
              <a:r>
                <a:rPr lang="en-US" altLang="ko-KR" b="1" dirty="0">
                  <a:solidFill>
                    <a:srgbClr val="66C8D0"/>
                  </a:solidFill>
                  <a:latin typeface="삼성 고딕체" panose="02020603020101020101" pitchFamily="18" charset="-127"/>
                  <a:ea typeface="삼성 고딕체" panose="02020603020101020101" pitchFamily="18" charset="-127"/>
                </a:rPr>
                <a:t>HIGH</a:t>
              </a:r>
            </a:p>
            <a:p>
              <a:pPr algn="ctr"/>
              <a:endParaRPr lang="en-US" altLang="ko-KR" sz="1600" b="1" dirty="0">
                <a:latin typeface="삼성 고딕체" panose="02020603020101020101" pitchFamily="18" charset="-127"/>
                <a:ea typeface="삼성 고딕체" panose="02020603020101020101" pitchFamily="18" charset="-127"/>
              </a:endParaRP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031E6588-06B3-47B2-A084-01A1E8BEA1E1}"/>
                </a:ext>
              </a:extLst>
            </p:cNvPr>
            <p:cNvSpPr/>
            <p:nvPr/>
          </p:nvSpPr>
          <p:spPr>
            <a:xfrm>
              <a:off x="3154779" y="3101536"/>
              <a:ext cx="2834441" cy="1419305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1600" b="1" dirty="0">
                  <a:solidFill>
                    <a:srgbClr val="595959"/>
                  </a:solidFill>
                  <a:latin typeface="삼성 고딕체" panose="02020603020101020101" pitchFamily="18" charset="-127"/>
                  <a:ea typeface="삼성 고딕체" panose="02020603020101020101" pitchFamily="18" charset="-127"/>
                </a:rPr>
                <a:t>경쟁자 위협</a:t>
              </a:r>
              <a:endParaRPr lang="en-US" altLang="ko-KR" sz="1600" b="1" dirty="0">
                <a:solidFill>
                  <a:srgbClr val="595959"/>
                </a:solidFill>
                <a:latin typeface="삼성 고딕체" panose="02020603020101020101" pitchFamily="18" charset="-127"/>
                <a:ea typeface="삼성 고딕체" panose="02020603020101020101" pitchFamily="18" charset="-127"/>
              </a:endParaRPr>
            </a:p>
            <a:p>
              <a:pPr algn="ctr"/>
              <a:endParaRPr lang="en-US" altLang="ko-KR" sz="1600" b="1" dirty="0">
                <a:solidFill>
                  <a:schemeClr val="bg1"/>
                </a:solidFill>
                <a:latin typeface="삼성 고딕체" panose="02020603020101020101" pitchFamily="18" charset="-127"/>
                <a:ea typeface="삼성 고딕체" panose="02020603020101020101" pitchFamily="18" charset="-127"/>
              </a:endParaRPr>
            </a:p>
            <a:p>
              <a:pPr algn="ctr"/>
              <a:r>
                <a:rPr lang="en-US" altLang="ko-KR" b="1" dirty="0">
                  <a:solidFill>
                    <a:srgbClr val="66C8D0"/>
                  </a:solidFill>
                  <a:latin typeface="삼성 고딕체" panose="02020603020101020101" pitchFamily="18" charset="-127"/>
                  <a:ea typeface="삼성 고딕체" panose="02020603020101020101" pitchFamily="18" charset="-127"/>
                </a:rPr>
                <a:t>HIGH</a:t>
              </a:r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B2AE9BED-6FA5-48C7-87B6-E23A1009BDC6}"/>
                </a:ext>
              </a:extLst>
            </p:cNvPr>
            <p:cNvSpPr/>
            <p:nvPr/>
          </p:nvSpPr>
          <p:spPr>
            <a:xfrm>
              <a:off x="6030841" y="3101535"/>
              <a:ext cx="2834441" cy="1419305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1600" b="1" dirty="0">
                  <a:solidFill>
                    <a:srgbClr val="595959"/>
                  </a:solidFill>
                  <a:latin typeface="삼성 고딕체" panose="02020603020101020101" pitchFamily="18" charset="-127"/>
                  <a:ea typeface="삼성 고딕체" panose="02020603020101020101" pitchFamily="18" charset="-127"/>
                </a:rPr>
                <a:t>구매자 위협</a:t>
              </a:r>
              <a:endParaRPr lang="en-US" altLang="ko-KR" sz="1600" b="1" dirty="0">
                <a:solidFill>
                  <a:srgbClr val="595959"/>
                </a:solidFill>
                <a:latin typeface="삼성 고딕체" panose="02020603020101020101" pitchFamily="18" charset="-127"/>
                <a:ea typeface="삼성 고딕체" panose="02020603020101020101" pitchFamily="18" charset="-127"/>
              </a:endParaRPr>
            </a:p>
            <a:p>
              <a:pPr algn="ctr"/>
              <a:endParaRPr lang="en-US" altLang="ko-KR" sz="1600" b="1" dirty="0">
                <a:solidFill>
                  <a:schemeClr val="bg1"/>
                </a:solidFill>
                <a:latin typeface="삼성 고딕체" panose="02020603020101020101" pitchFamily="18" charset="-127"/>
                <a:ea typeface="삼성 고딕체" panose="02020603020101020101" pitchFamily="18" charset="-127"/>
              </a:endParaRPr>
            </a:p>
            <a:p>
              <a:pPr algn="ctr"/>
              <a:r>
                <a:rPr lang="en-US" altLang="ko-KR" b="1" dirty="0">
                  <a:solidFill>
                    <a:srgbClr val="66C8D0"/>
                  </a:solidFill>
                  <a:latin typeface="삼성 고딕체" panose="02020603020101020101" pitchFamily="18" charset="-127"/>
                  <a:ea typeface="삼성 고딕체" panose="02020603020101020101" pitchFamily="18" charset="-127"/>
                </a:rPr>
                <a:t>LOW</a:t>
              </a:r>
              <a:endParaRPr lang="en-US" altLang="ko-KR" sz="1600" b="1" dirty="0">
                <a:solidFill>
                  <a:srgbClr val="66C8D0"/>
                </a:solidFill>
                <a:latin typeface="삼성 고딕체" panose="02020603020101020101" pitchFamily="18" charset="-127"/>
                <a:ea typeface="삼성 고딕체" panose="02020603020101020101" pitchFamily="18" charset="-127"/>
              </a:endParaRPr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E679BD71-8D40-41A4-9297-2129981F1DA9}"/>
                </a:ext>
              </a:extLst>
            </p:cNvPr>
            <p:cNvSpPr/>
            <p:nvPr/>
          </p:nvSpPr>
          <p:spPr>
            <a:xfrm>
              <a:off x="278716" y="3101535"/>
              <a:ext cx="2834441" cy="1419305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1600" b="1" dirty="0">
                  <a:solidFill>
                    <a:srgbClr val="595959"/>
                  </a:solidFill>
                  <a:latin typeface="삼성 고딕체" panose="02020603020101020101" pitchFamily="18" charset="-127"/>
                  <a:ea typeface="삼성 고딕체" panose="02020603020101020101" pitchFamily="18" charset="-127"/>
                </a:rPr>
                <a:t>공급자 위협</a:t>
              </a:r>
              <a:endParaRPr lang="en-US" altLang="ko-KR" sz="1600" b="1" dirty="0">
                <a:solidFill>
                  <a:srgbClr val="595959"/>
                </a:solidFill>
                <a:latin typeface="삼성 고딕체" panose="02020603020101020101" pitchFamily="18" charset="-127"/>
                <a:ea typeface="삼성 고딕체" panose="02020603020101020101" pitchFamily="18" charset="-127"/>
              </a:endParaRPr>
            </a:p>
            <a:p>
              <a:pPr algn="ctr"/>
              <a:endParaRPr lang="en-US" altLang="ko-KR" sz="1600" b="1" dirty="0">
                <a:latin typeface="삼성 고딕체" panose="02020603020101020101" pitchFamily="18" charset="-127"/>
                <a:ea typeface="삼성 고딕체" panose="02020603020101020101" pitchFamily="18" charset="-127"/>
              </a:endParaRPr>
            </a:p>
            <a:p>
              <a:pPr algn="ctr"/>
              <a:r>
                <a:rPr lang="en-US" altLang="ko-KR" b="1" dirty="0">
                  <a:solidFill>
                    <a:srgbClr val="66C8D0"/>
                  </a:solidFill>
                  <a:latin typeface="삼성 고딕체" panose="02020603020101020101" pitchFamily="18" charset="-127"/>
                  <a:ea typeface="삼성 고딕체" panose="02020603020101020101" pitchFamily="18" charset="-127"/>
                </a:rPr>
                <a:t>LOW</a:t>
              </a: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9A157E41-6C17-4936-A77C-0C20C5EABF24}"/>
                </a:ext>
              </a:extLst>
            </p:cNvPr>
            <p:cNvSpPr/>
            <p:nvPr/>
          </p:nvSpPr>
          <p:spPr>
            <a:xfrm>
              <a:off x="3154778" y="4564491"/>
              <a:ext cx="2834441" cy="1419305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1600" b="1" dirty="0">
                  <a:solidFill>
                    <a:srgbClr val="595959"/>
                  </a:solidFill>
                  <a:latin typeface="삼성 고딕체" panose="02020603020101020101" pitchFamily="18" charset="-127"/>
                  <a:ea typeface="삼성 고딕체" panose="02020603020101020101" pitchFamily="18" charset="-127"/>
                </a:rPr>
                <a:t>대체재 위협</a:t>
              </a:r>
              <a:endParaRPr lang="en-US" altLang="ko-KR" sz="1600" b="1" dirty="0">
                <a:solidFill>
                  <a:srgbClr val="595959"/>
                </a:solidFill>
                <a:latin typeface="삼성 고딕체" panose="02020603020101020101" pitchFamily="18" charset="-127"/>
                <a:ea typeface="삼성 고딕체" panose="02020603020101020101" pitchFamily="18" charset="-127"/>
              </a:endParaRPr>
            </a:p>
            <a:p>
              <a:pPr algn="ctr"/>
              <a:endParaRPr lang="en-US" altLang="ko-KR" sz="1600" b="1" dirty="0">
                <a:solidFill>
                  <a:schemeClr val="bg1"/>
                </a:solidFill>
                <a:latin typeface="삼성 고딕체" panose="02020603020101020101" pitchFamily="18" charset="-127"/>
                <a:ea typeface="삼성 고딕체" panose="02020603020101020101" pitchFamily="18" charset="-127"/>
              </a:endParaRPr>
            </a:p>
            <a:p>
              <a:pPr algn="ctr"/>
              <a:r>
                <a:rPr lang="en-US" altLang="ko-KR" sz="1600" b="1" dirty="0">
                  <a:solidFill>
                    <a:srgbClr val="66C8D0"/>
                  </a:solidFill>
                  <a:latin typeface="삼성 고딕체" panose="02020603020101020101" pitchFamily="18" charset="-127"/>
                  <a:ea typeface="삼성 고딕체" panose="02020603020101020101" pitchFamily="18" charset="-127"/>
                </a:rPr>
                <a:t>LOW</a:t>
              </a:r>
              <a:endParaRPr lang="ko-KR" altLang="en-US" sz="1600" b="1" dirty="0">
                <a:solidFill>
                  <a:srgbClr val="66C8D0"/>
                </a:solidFill>
                <a:latin typeface="삼성 고딕체" panose="02020603020101020101" pitchFamily="18" charset="-127"/>
                <a:ea typeface="삼성 고딕체" panose="02020603020101020101" pitchFamily="18" charset="-127"/>
              </a:endParaRPr>
            </a:p>
          </p:txBody>
        </p:sp>
      </p:grp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1EE96C57-B4CA-40AE-92E5-752AE0AC63B6}"/>
              </a:ext>
            </a:extLst>
          </p:cNvPr>
          <p:cNvSpPr/>
          <p:nvPr/>
        </p:nvSpPr>
        <p:spPr>
          <a:xfrm rot="2699999">
            <a:off x="6705501" y="3760124"/>
            <a:ext cx="162297" cy="16229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FF61E01-7E59-4BC8-B96D-E30F8CA1428E}"/>
              </a:ext>
            </a:extLst>
          </p:cNvPr>
          <p:cNvSpPr txBox="1"/>
          <p:nvPr/>
        </p:nvSpPr>
        <p:spPr>
          <a:xfrm>
            <a:off x="7050551" y="3641217"/>
            <a:ext cx="467343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5. </a:t>
            </a:r>
            <a:r>
              <a:rPr lang="ko-KR" altLang="en-US" sz="2000" dirty="0">
                <a:solidFill>
                  <a:srgbClr val="595959"/>
                </a:solidFill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경쟁자의 위협 </a:t>
            </a:r>
            <a:r>
              <a:rPr lang="en-US" altLang="ko-KR" sz="2000" dirty="0">
                <a:solidFill>
                  <a:srgbClr val="595959"/>
                </a:solidFill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2000" dirty="0">
                <a:solidFill>
                  <a:srgbClr val="595959"/>
                </a:solidFill>
                <a:highlight>
                  <a:srgbClr val="FFFF00"/>
                </a:highlight>
                <a:latin typeface="나눔스퀘어" panose="020B0600000101010101" pitchFamily="50" charset="-127"/>
                <a:ea typeface="나눔스퀘어" panose="020B0600000101010101" pitchFamily="50" charset="-127"/>
              </a:rPr>
              <a:t>높음</a:t>
            </a:r>
            <a:endParaRPr lang="en-US" altLang="ko-KR" sz="1400" dirty="0">
              <a:solidFill>
                <a:schemeClr val="bg1">
                  <a:lumMod val="65000"/>
                </a:schemeClr>
              </a:solidFill>
              <a:highlight>
                <a:srgbClr val="FFFF00"/>
              </a:highlight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시장에서 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FIRST MOVER (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시장 점유율 대다수 소유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이지만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</a:p>
          <a:p>
            <a:endParaRPr lang="en-US" altLang="ko-KR" sz="1600" dirty="0">
              <a:solidFill>
                <a:schemeClr val="bg1">
                  <a:lumMod val="6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600" b="1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현재의 경쟁자</a:t>
            </a:r>
            <a:r>
              <a:rPr lang="en-US" altLang="ko-KR" sz="1600" b="1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algn="ctr"/>
            <a:r>
              <a:rPr lang="en-US" altLang="ko-KR" sz="1600" b="1" u="sng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IAC,</a:t>
            </a:r>
            <a:r>
              <a:rPr lang="ko-KR" altLang="en-US" sz="1600" b="1" u="sng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600" b="1" u="sng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SavvyDiner.com, Restaurant.com, Yelp </a:t>
            </a:r>
            <a:r>
              <a:rPr lang="ko-KR" altLang="en-US" sz="1600" b="1" u="sng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등</a:t>
            </a:r>
            <a:endParaRPr lang="en-US" altLang="ko-KR" sz="1600" b="1" u="sng" dirty="0">
              <a:solidFill>
                <a:srgbClr val="59595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dirty="0">
              <a:solidFill>
                <a:schemeClr val="bg1">
                  <a:lumMod val="6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en-US" altLang="ko-KR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 </a:t>
            </a:r>
            <a:r>
              <a:rPr lang="ko-KR" altLang="en-US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산업의 수익성을 결정 짓는 요인</a:t>
            </a:r>
          </a:p>
        </p:txBody>
      </p:sp>
    </p:spTree>
    <p:extLst>
      <p:ext uri="{BB962C8B-B14F-4D97-AF65-F5344CB8AC3E}">
        <p14:creationId xmlns:p14="http://schemas.microsoft.com/office/powerpoint/2010/main" val="37316011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87845E4-BBCF-4CF8-9C4B-96BEF95AA503}"/>
              </a:ext>
            </a:extLst>
          </p:cNvPr>
          <p:cNvSpPr txBox="1"/>
          <p:nvPr/>
        </p:nvSpPr>
        <p:spPr>
          <a:xfrm>
            <a:off x="623388" y="405022"/>
            <a:ext cx="2653211" cy="369332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  <a:alpha val="0"/>
              </a:schemeClr>
            </a:solidFill>
          </a:ln>
        </p:spPr>
        <p:txBody>
          <a:bodyPr wrap="square" tIns="0" bIns="0" rtlCol="0" anchor="ctr">
            <a:spAutoFit/>
          </a:bodyPr>
          <a:lstStyle/>
          <a:p>
            <a:r>
              <a:rPr lang="ko-KR" altLang="en-US" sz="24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주제</a:t>
            </a:r>
            <a:r>
              <a:rPr lang="en-US" altLang="ko-KR" sz="24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30204" pitchFamily="34" charset="0"/>
                <a:ea typeface="삼성고딕체" panose="020B0609000101010101" pitchFamily="49" charset="-127"/>
              </a:rPr>
              <a:t>3. </a:t>
            </a:r>
            <a:r>
              <a:rPr lang="ko-KR" altLang="en-US" sz="24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30204" pitchFamily="34" charset="0"/>
                <a:ea typeface="삼성고딕체" panose="020B0609000101010101" pitchFamily="49" charset="-127"/>
              </a:rPr>
              <a:t>시장 분석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DEB12F-AEA5-4753-AA19-6A73BAB25C37}"/>
              </a:ext>
            </a:extLst>
          </p:cNvPr>
          <p:cNvSpPr txBox="1"/>
          <p:nvPr/>
        </p:nvSpPr>
        <p:spPr>
          <a:xfrm>
            <a:off x="625010" y="837367"/>
            <a:ext cx="4327990" cy="196977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  <a:alpha val="0"/>
              </a:schemeClr>
            </a:solidFill>
          </a:ln>
        </p:spPr>
        <p:txBody>
          <a:bodyPr wrap="square" tIns="0" bIns="0" rtlCol="0" anchor="ctr">
            <a:spAutoFit/>
          </a:bodyPr>
          <a:lstStyle/>
          <a:p>
            <a:pPr>
              <a:lnSpc>
                <a:spcPct val="80000"/>
              </a:lnSpc>
            </a:pPr>
            <a:r>
              <a:rPr lang="ko-KR" altLang="en-US" sz="1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  </a:t>
            </a:r>
            <a:r>
              <a:rPr lang="ko-KR" altLang="en-US" sz="5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  </a:t>
            </a:r>
            <a:r>
              <a:rPr lang="ko-KR" altLang="en-US" sz="16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시장 분석 </a:t>
            </a:r>
            <a:r>
              <a:rPr lang="en-US" altLang="ko-KR" sz="16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– </a:t>
            </a:r>
            <a:r>
              <a:rPr lang="ko-KR" altLang="en-US" sz="16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경쟁사 특징과 이용 비용 비교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3E531F1-5308-4081-A6AA-67F3A9BC75F9}"/>
              </a:ext>
            </a:extLst>
          </p:cNvPr>
          <p:cNvCxnSpPr/>
          <p:nvPr/>
        </p:nvCxnSpPr>
        <p:spPr>
          <a:xfrm>
            <a:off x="550907" y="449710"/>
            <a:ext cx="0" cy="574295"/>
          </a:xfrm>
          <a:prstGeom prst="line">
            <a:avLst/>
          </a:prstGeom>
          <a:ln w="762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자유형 12">
            <a:extLst>
              <a:ext uri="{FF2B5EF4-FFF2-40B4-BE49-F238E27FC236}">
                <a16:creationId xmlns:a16="http://schemas.microsoft.com/office/drawing/2014/main" id="{E2767633-9FE7-475D-A068-C03D0D4F6EAA}"/>
              </a:ext>
            </a:extLst>
          </p:cNvPr>
          <p:cNvSpPr/>
          <p:nvPr/>
        </p:nvSpPr>
        <p:spPr>
          <a:xfrm flipV="1">
            <a:off x="0" y="6273316"/>
            <a:ext cx="12192000" cy="584684"/>
          </a:xfrm>
          <a:custGeom>
            <a:avLst/>
            <a:gdLst>
              <a:gd name="connsiteX0" fmla="*/ 0 w 12192000"/>
              <a:gd name="connsiteY0" fmla="*/ 584684 h 584684"/>
              <a:gd name="connsiteX1" fmla="*/ 423122 w 12192000"/>
              <a:gd name="connsiteY1" fmla="*/ 584684 h 584684"/>
              <a:gd name="connsiteX2" fmla="*/ 729157 w 12192000"/>
              <a:gd name="connsiteY2" fmla="*/ 296652 h 584684"/>
              <a:gd name="connsiteX3" fmla="*/ 1035192 w 12192000"/>
              <a:gd name="connsiteY3" fmla="*/ 584684 h 584684"/>
              <a:gd name="connsiteX4" fmla="*/ 12192000 w 12192000"/>
              <a:gd name="connsiteY4" fmla="*/ 584684 h 584684"/>
              <a:gd name="connsiteX5" fmla="*/ 12192000 w 12192000"/>
              <a:gd name="connsiteY5" fmla="*/ 0 h 584684"/>
              <a:gd name="connsiteX6" fmla="*/ 0 w 12192000"/>
              <a:gd name="connsiteY6" fmla="*/ 0 h 584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584684">
                <a:moveTo>
                  <a:pt x="0" y="584684"/>
                </a:moveTo>
                <a:lnTo>
                  <a:pt x="423122" y="584684"/>
                </a:lnTo>
                <a:lnTo>
                  <a:pt x="729157" y="296652"/>
                </a:lnTo>
                <a:lnTo>
                  <a:pt x="1035192" y="584684"/>
                </a:lnTo>
                <a:lnTo>
                  <a:pt x="12192000" y="584684"/>
                </a:lnTo>
                <a:lnTo>
                  <a:pt x="121920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08930A-B91C-41B4-9D72-D06883A21E06}"/>
              </a:ext>
            </a:extLst>
          </p:cNvPr>
          <p:cNvSpPr txBox="1"/>
          <p:nvPr/>
        </p:nvSpPr>
        <p:spPr>
          <a:xfrm>
            <a:off x="9647583" y="6390114"/>
            <a:ext cx="2434335" cy="4247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ko-KR" altLang="en-US" sz="12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삼성고딕체" panose="020B0609000101010101" pitchFamily="49" charset="-127"/>
                <a:ea typeface="삼성고딕체" panose="020B0609000101010101" pitchFamily="49" charset="-127"/>
                <a:cs typeface="Arial" panose="020B0604020202020204" pitchFamily="34" charset="0"/>
              </a:rPr>
              <a:t>서울대학교 빅데이터 </a:t>
            </a:r>
            <a:r>
              <a:rPr lang="ko-KR" altLang="en-US" sz="1200" spc="-100" dirty="0" err="1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삼성고딕체" panose="020B0609000101010101" pitchFamily="49" charset="-127"/>
                <a:ea typeface="삼성고딕체" panose="020B0609000101010101" pitchFamily="49" charset="-127"/>
                <a:cs typeface="Arial" panose="020B0604020202020204" pitchFamily="34" charset="0"/>
              </a:rPr>
              <a:t>애널리틱스</a:t>
            </a:r>
            <a:endParaRPr lang="en-US" altLang="ko-KR" sz="1200" spc="-10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1"/>
              </a:solidFill>
              <a:latin typeface="삼성고딕체" panose="020B0609000101010101" pitchFamily="49" charset="-127"/>
              <a:ea typeface="삼성고딕체" panose="020B0609000101010101" pitchFamily="49" charset="-127"/>
              <a:cs typeface="Arial" panose="020B0604020202020204" pitchFamily="34" charset="0"/>
            </a:endParaRPr>
          </a:p>
          <a:p>
            <a:pPr algn="r">
              <a:lnSpc>
                <a:spcPct val="80000"/>
              </a:lnSpc>
            </a:pPr>
            <a:endParaRPr lang="en-US" altLang="ko-KR" sz="300" spc="-10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1"/>
              </a:solidFill>
              <a:latin typeface="삼성고딕체" panose="020B0609000101010101" pitchFamily="49" charset="-127"/>
              <a:ea typeface="삼성고딕체" panose="020B0609000101010101" pitchFamily="49" charset="-127"/>
              <a:cs typeface="Arial" panose="020B0604020202020204" pitchFamily="34" charset="0"/>
            </a:endParaRPr>
          </a:p>
          <a:p>
            <a:pPr algn="r">
              <a:lnSpc>
                <a:spcPct val="80000"/>
              </a:lnSpc>
            </a:pPr>
            <a:r>
              <a:rPr lang="ko-KR" altLang="en-US" sz="12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삼성고딕체" panose="020B0609000101010101" pitchFamily="49" charset="-127"/>
                <a:ea typeface="삼성고딕체" panose="020B0609000101010101" pitchFamily="49" charset="-127"/>
                <a:cs typeface="Arial" panose="020B0604020202020204" pitchFamily="34" charset="0"/>
              </a:rPr>
              <a:t>디지털 경제와 경영전략</a:t>
            </a:r>
            <a:endParaRPr lang="en-US" altLang="ko-KR" sz="1200" spc="-10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1"/>
              </a:solidFill>
              <a:latin typeface="삼성고딕체" panose="020B0609000101010101" pitchFamily="49" charset="-127"/>
              <a:ea typeface="삼성고딕체" panose="020B0609000101010101" pitchFamily="49" charset="-127"/>
              <a:cs typeface="Arial" panose="020B0604020202020204" pitchFamily="34" charset="0"/>
            </a:endParaRPr>
          </a:p>
        </p:txBody>
      </p:sp>
      <p:graphicFrame>
        <p:nvGraphicFramePr>
          <p:cNvPr id="17" name="내용 개체 틀 3">
            <a:extLst>
              <a:ext uri="{FF2B5EF4-FFF2-40B4-BE49-F238E27FC236}">
                <a16:creationId xmlns:a16="http://schemas.microsoft.com/office/drawing/2014/main" id="{0BBD20B4-4D3A-4917-AA2A-1E717724DA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1654979"/>
              </p:ext>
            </p:extLst>
          </p:nvPr>
        </p:nvGraphicFramePr>
        <p:xfrm>
          <a:off x="356623" y="1298449"/>
          <a:ext cx="8820758" cy="3853283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735093">
                  <a:extLst>
                    <a:ext uri="{9D8B030D-6E8A-4147-A177-3AD203B41FA5}">
                      <a16:colId xmlns:a16="http://schemas.microsoft.com/office/drawing/2014/main" val="2221653489"/>
                    </a:ext>
                  </a:extLst>
                </a:gridCol>
                <a:gridCol w="2257268">
                  <a:extLst>
                    <a:ext uri="{9D8B030D-6E8A-4147-A177-3AD203B41FA5}">
                      <a16:colId xmlns:a16="http://schemas.microsoft.com/office/drawing/2014/main" val="2535744019"/>
                    </a:ext>
                  </a:extLst>
                </a:gridCol>
                <a:gridCol w="3170402">
                  <a:extLst>
                    <a:ext uri="{9D8B030D-6E8A-4147-A177-3AD203B41FA5}">
                      <a16:colId xmlns:a16="http://schemas.microsoft.com/office/drawing/2014/main" val="1469977667"/>
                    </a:ext>
                  </a:extLst>
                </a:gridCol>
                <a:gridCol w="2657995">
                  <a:extLst>
                    <a:ext uri="{9D8B030D-6E8A-4147-A177-3AD203B41FA5}">
                      <a16:colId xmlns:a16="http://schemas.microsoft.com/office/drawing/2014/main" val="1038718610"/>
                    </a:ext>
                  </a:extLst>
                </a:gridCol>
              </a:tblGrid>
              <a:tr h="505300"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Resy</a:t>
                      </a:r>
                      <a:endParaRPr lang="ko-KR" altLang="en-US" sz="200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Reserve</a:t>
                      </a:r>
                      <a:endParaRPr lang="ko-KR" altLang="en-US" sz="200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Yelp Reservations</a:t>
                      </a:r>
                      <a:endParaRPr lang="ko-KR" altLang="en-US" sz="200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3813336"/>
                  </a:ext>
                </a:extLst>
              </a:tr>
              <a:tr h="77962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가격</a:t>
                      </a:r>
                      <a:endParaRPr lang="ko-KR" altLang="en-US" sz="2000" b="1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옵션에 따라 </a:t>
                      </a:r>
                      <a:endParaRPr lang="en-US" altLang="ko-KR" sz="16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월 </a:t>
                      </a:r>
                      <a:r>
                        <a:rPr lang="en-US" altLang="ko-KR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$89 - $899</a:t>
                      </a:r>
                      <a:endParaRPr lang="en-US" altLang="ko-KR" sz="1600" b="1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spcBef>
                          <a:spcPts val="600"/>
                        </a:spcBef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옵션에 따라 월 </a:t>
                      </a:r>
                      <a:r>
                        <a:rPr lang="en-US" altLang="ko-KR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$149 - $899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lvl="0" indent="-285750" algn="l">
                        <a:spcBef>
                          <a:spcPts val="600"/>
                        </a:spcBef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월 </a:t>
                      </a:r>
                      <a:r>
                        <a:rPr lang="en-US" altLang="ko-KR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$248</a:t>
                      </a:r>
                    </a:p>
                    <a:p>
                      <a:pPr marL="285750" lvl="0" indent="-285750" algn="l">
                        <a:spcBef>
                          <a:spcPts val="600"/>
                        </a:spcBef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추가 비용 전혀 없음</a:t>
                      </a:r>
                      <a:endParaRPr lang="en-US" altLang="ko-KR" sz="1600" b="1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9484327"/>
                  </a:ext>
                </a:extLst>
              </a:tr>
              <a:tr h="256836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특징</a:t>
                      </a:r>
                      <a:endParaRPr lang="ko-KR" altLang="en-US" sz="2000" b="1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spcBef>
                          <a:spcPts val="600"/>
                        </a:spcBef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와인 주문 및 테이블 세팅  </a:t>
                      </a:r>
                      <a:r>
                        <a:rPr lang="en-US" altLang="ko-KR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sym typeface="Wingdings" panose="05000000000000000000" pitchFamily="2" charset="2"/>
                        </a:rPr>
                        <a:t> </a:t>
                      </a:r>
                      <a:r>
                        <a:rPr lang="ko-KR" altLang="en-US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세부적으로 조절 가능</a:t>
                      </a:r>
                      <a:endParaRPr lang="en-US" altLang="ko-KR" sz="16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285750" indent="-285750" algn="l" latinLnBrk="1">
                        <a:spcBef>
                          <a:spcPts val="600"/>
                        </a:spcBef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주요 대도시에서만 사용 가능</a:t>
                      </a:r>
                      <a:endParaRPr lang="en-US" altLang="ko-KR" sz="16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285750" indent="-285750" algn="l" latinLnBrk="1">
                        <a:spcBef>
                          <a:spcPts val="600"/>
                        </a:spcBef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이용자 수가 적어 마케팅         효과 미미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spcBef>
                          <a:spcPts val="600"/>
                        </a:spcBef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고객지원팀이 </a:t>
                      </a:r>
                      <a:r>
                        <a:rPr lang="en-US" altLang="ko-KR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24/7</a:t>
                      </a:r>
                      <a:r>
                        <a:rPr lang="ko-KR" altLang="en-US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대기</a:t>
                      </a:r>
                      <a:endParaRPr lang="en-US" altLang="ko-KR" sz="16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285750" indent="-285750" algn="l" latinLnBrk="1">
                        <a:spcBef>
                          <a:spcPts val="600"/>
                        </a:spcBef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식당이 예약 취소 시 대응 방법을 선택 가능</a:t>
                      </a:r>
                      <a:endParaRPr lang="en-US" altLang="ko-KR" sz="16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285750" marR="0" lvl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6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노쇼</a:t>
                      </a:r>
                      <a:r>
                        <a:rPr lang="ko-KR" altLang="en-US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시</a:t>
                      </a:r>
                      <a:r>
                        <a:rPr lang="en-US" altLang="ko-KR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</a:t>
                      </a:r>
                      <a:r>
                        <a:rPr lang="ko-KR" altLang="en-US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손님 </a:t>
                      </a:r>
                      <a:r>
                        <a:rPr lang="ko-KR" altLang="en-US" sz="16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패널티</a:t>
                      </a:r>
                      <a:r>
                        <a:rPr lang="ko-KR" altLang="en-US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부과</a:t>
                      </a:r>
                      <a:endParaRPr lang="en-US" altLang="ko-KR" sz="16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285750" indent="-285750" algn="l" latinLnBrk="1">
                        <a:spcBef>
                          <a:spcPts val="600"/>
                        </a:spcBef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7</a:t>
                      </a:r>
                      <a:r>
                        <a:rPr lang="ko-KR" altLang="en-US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개 도시에서만 사용 가능</a:t>
                      </a:r>
                      <a:endParaRPr lang="en-US" altLang="ko-KR" sz="16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285750" indent="-285750" algn="l" latinLnBrk="1">
                        <a:spcBef>
                          <a:spcPts val="600"/>
                        </a:spcBef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이용자 수가 적음</a:t>
                      </a:r>
                      <a:endParaRPr lang="en-US" altLang="ko-KR" sz="16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285750" indent="-285750" algn="l" latinLnBrk="1">
                        <a:spcBef>
                          <a:spcPts val="600"/>
                        </a:spcBef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모바일 결제 불가</a:t>
                      </a:r>
                      <a:endParaRPr lang="en-US" altLang="ko-KR" sz="160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spcBef>
                          <a:spcPts val="600"/>
                        </a:spcBef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약 </a:t>
                      </a:r>
                      <a:r>
                        <a:rPr lang="en-US" altLang="ko-KR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r>
                        <a:rPr lang="ko-KR" altLang="en-US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억 명에 달하는 이용자 </a:t>
                      </a:r>
                      <a:endParaRPr lang="en-US" altLang="ko-KR" sz="16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285750" indent="-285750" algn="l" latinLnBrk="1">
                        <a:spcBef>
                          <a:spcPts val="600"/>
                        </a:spcBef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취소 발생 시 대기 리스트 내 자동 예약</a:t>
                      </a:r>
                      <a:endParaRPr lang="en-US" altLang="ko-KR" sz="16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285750" indent="-285750" algn="l" latinLnBrk="1">
                        <a:spcBef>
                          <a:spcPts val="600"/>
                        </a:spcBef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식당 이용 리뷰와 평가가 예약 버튼 바로 옆에 위치 </a:t>
                      </a:r>
                      <a:r>
                        <a:rPr lang="en-US" altLang="ko-KR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sym typeface="Wingdings" panose="05000000000000000000" pitchFamily="2" charset="2"/>
                        </a:rPr>
                        <a:t></a:t>
                      </a:r>
                      <a:r>
                        <a:rPr lang="ko-KR" altLang="en-US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평판이 좋지 않을 경우 </a:t>
                      </a:r>
                      <a:r>
                        <a:rPr lang="en-US" altLang="ko-KR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r>
                        <a:rPr lang="ko-KR" altLang="en-US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부정적 효과 발생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4773511"/>
                  </a:ext>
                </a:extLst>
              </a:tr>
            </a:tbl>
          </a:graphicData>
        </a:graphic>
      </p:graphicFrame>
      <p:sp>
        <p:nvSpPr>
          <p:cNvPr id="30" name="TextBox 29">
            <a:extLst>
              <a:ext uri="{FF2B5EF4-FFF2-40B4-BE49-F238E27FC236}">
                <a16:creationId xmlns:a16="http://schemas.microsoft.com/office/drawing/2014/main" id="{26D57AA9-C2BF-4A36-BADC-4452CA3AB4B7}"/>
              </a:ext>
            </a:extLst>
          </p:cNvPr>
          <p:cNvSpPr txBox="1"/>
          <p:nvPr/>
        </p:nvSpPr>
        <p:spPr>
          <a:xfrm>
            <a:off x="2274657" y="5510702"/>
            <a:ext cx="8359981" cy="400110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 </a:t>
            </a:r>
            <a:r>
              <a:rPr lang="ko-KR" altLang="en-US" sz="20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가격 측면에서 경쟁력이 떨어짐에도 불구하고 오픈테이블을 사용하는 이유</a:t>
            </a:r>
            <a:r>
              <a:rPr lang="en-US" altLang="ko-KR" sz="20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?</a:t>
            </a:r>
            <a:endParaRPr lang="ko-KR" altLang="en-US" sz="1600" dirty="0">
              <a:solidFill>
                <a:srgbClr val="59595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1757B756-96C2-49C7-B208-CC7DC843CC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677371"/>
              </p:ext>
            </p:extLst>
          </p:nvPr>
        </p:nvGraphicFramePr>
        <p:xfrm>
          <a:off x="9305640" y="1298449"/>
          <a:ext cx="2657995" cy="3853283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57995">
                  <a:extLst>
                    <a:ext uri="{9D8B030D-6E8A-4147-A177-3AD203B41FA5}">
                      <a16:colId xmlns:a16="http://schemas.microsoft.com/office/drawing/2014/main" val="4292450933"/>
                    </a:ext>
                  </a:extLst>
                </a:gridCol>
              </a:tblGrid>
              <a:tr h="5053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Opentable</a:t>
                      </a:r>
                      <a:endParaRPr lang="ko-KR" altLang="en-US" sz="200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2247163"/>
                  </a:ext>
                </a:extLst>
              </a:tr>
              <a:tr h="779621">
                <a:tc>
                  <a:txBody>
                    <a:bodyPr/>
                    <a:lstStyle/>
                    <a:p>
                      <a:pPr marL="285750" lvl="0" indent="-285750" algn="l">
                        <a:spcBef>
                          <a:spcPts val="600"/>
                        </a:spcBef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초기비용 </a:t>
                      </a:r>
                      <a:r>
                        <a:rPr lang="en-US" altLang="ko-KR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$1295</a:t>
                      </a:r>
                    </a:p>
                    <a:p>
                      <a:pPr marL="285750" lvl="0" indent="-285750" algn="l">
                        <a:spcBef>
                          <a:spcPts val="600"/>
                        </a:spcBef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월 </a:t>
                      </a:r>
                      <a:r>
                        <a:rPr lang="en-US" altLang="ko-KR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$199</a:t>
                      </a:r>
                      <a:endParaRPr lang="en-US" altLang="ko-KR" sz="1600" b="1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78625547"/>
                  </a:ext>
                </a:extLst>
              </a:tr>
              <a:tr h="2568362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광고 및 상단 노출 효과 옵션 선택 시 추가 요금 </a:t>
                      </a:r>
                      <a:r>
                        <a:rPr lang="en-US" altLang="ko-KR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$99</a:t>
                      </a:r>
                    </a:p>
                    <a:p>
                      <a:pPr marL="285750" marR="0" lvl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OpenTable </a:t>
                      </a:r>
                      <a:r>
                        <a:rPr lang="ko-KR" altLang="en-US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홈페이지 및 앱을 통한 예약 시 건당 </a:t>
                      </a:r>
                      <a:r>
                        <a:rPr lang="en-US" altLang="ko-KR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$1.00</a:t>
                      </a:r>
                    </a:p>
                    <a:p>
                      <a:pPr marL="285750" marR="0" lvl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식당 자체 웹사이트를 통한 예약 시 건당 </a:t>
                      </a:r>
                      <a:r>
                        <a:rPr lang="en-US" altLang="ko-KR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$0.25</a:t>
                      </a:r>
                      <a:r>
                        <a:rPr lang="ko-KR" altLang="en-US" sz="16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</a:p>
                    <a:p>
                      <a:endParaRPr lang="ko-KR" altLang="en-US" sz="160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765577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882051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87845E4-BBCF-4CF8-9C4B-96BEF95AA503}"/>
              </a:ext>
            </a:extLst>
          </p:cNvPr>
          <p:cNvSpPr txBox="1"/>
          <p:nvPr/>
        </p:nvSpPr>
        <p:spPr>
          <a:xfrm>
            <a:off x="623388" y="405022"/>
            <a:ext cx="3582851" cy="369332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  <a:alpha val="0"/>
              </a:schemeClr>
            </a:solidFill>
          </a:ln>
        </p:spPr>
        <p:txBody>
          <a:bodyPr wrap="square" tIns="0" bIns="0" rtlCol="0" anchor="ctr">
            <a:spAutoFit/>
          </a:bodyPr>
          <a:lstStyle/>
          <a:p>
            <a:r>
              <a:rPr lang="ko-KR" altLang="en-US" sz="24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주제</a:t>
            </a:r>
            <a:r>
              <a:rPr lang="en-US" altLang="ko-KR" sz="24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30204" pitchFamily="34" charset="0"/>
                <a:ea typeface="삼성고딕체" panose="020B0609000101010101" pitchFamily="49" charset="-127"/>
              </a:rPr>
              <a:t>4. </a:t>
            </a:r>
            <a:r>
              <a:rPr lang="ko-KR" altLang="en-US" sz="24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30204" pitchFamily="34" charset="0"/>
                <a:ea typeface="삼성고딕체" panose="020B0609000101010101" pitchFamily="49" charset="-127"/>
              </a:rPr>
              <a:t>운영전략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DEB12F-AEA5-4753-AA19-6A73BAB25C37}"/>
              </a:ext>
            </a:extLst>
          </p:cNvPr>
          <p:cNvSpPr txBox="1"/>
          <p:nvPr/>
        </p:nvSpPr>
        <p:spPr>
          <a:xfrm>
            <a:off x="625010" y="837367"/>
            <a:ext cx="4327990" cy="196977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  <a:alpha val="0"/>
              </a:schemeClr>
            </a:solidFill>
          </a:ln>
        </p:spPr>
        <p:txBody>
          <a:bodyPr wrap="square" tIns="0" bIns="0" rtlCol="0" anchor="ctr">
            <a:spAutoFit/>
          </a:bodyPr>
          <a:lstStyle/>
          <a:p>
            <a:pPr>
              <a:lnSpc>
                <a:spcPct val="80000"/>
              </a:lnSpc>
            </a:pPr>
            <a:r>
              <a:rPr lang="ko-KR" altLang="en-US" sz="1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  </a:t>
            </a:r>
            <a:r>
              <a:rPr lang="ko-KR" altLang="en-US" sz="5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  </a:t>
            </a:r>
            <a:r>
              <a:rPr lang="ko-KR" altLang="en-US" sz="16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운영 전략 </a:t>
            </a:r>
            <a:r>
              <a:rPr lang="en-US" altLang="ko-KR" sz="1600" spc="-15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– </a:t>
            </a:r>
            <a:r>
              <a:rPr lang="en-US" altLang="ko-KR" sz="16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Helvetica" panose="020B0604020202030204" pitchFamily="34" charset="0"/>
                <a:ea typeface="삼성고딕체" panose="020B0609000101010101" pitchFamily="49" charset="-127"/>
              </a:rPr>
              <a:t>SaaS(Software as a Service) Model</a:t>
            </a:r>
            <a:endParaRPr lang="ko-KR" altLang="en-US" sz="1600" spc="-10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삼성고딕체" panose="020B0609000101010101" pitchFamily="49" charset="-127"/>
              <a:ea typeface="삼성고딕체" panose="020B0609000101010101" pitchFamily="49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3E531F1-5308-4081-A6AA-67F3A9BC75F9}"/>
              </a:ext>
            </a:extLst>
          </p:cNvPr>
          <p:cNvCxnSpPr/>
          <p:nvPr/>
        </p:nvCxnSpPr>
        <p:spPr>
          <a:xfrm>
            <a:off x="550907" y="449710"/>
            <a:ext cx="0" cy="574295"/>
          </a:xfrm>
          <a:prstGeom prst="line">
            <a:avLst/>
          </a:prstGeom>
          <a:ln w="762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자유형 12">
            <a:extLst>
              <a:ext uri="{FF2B5EF4-FFF2-40B4-BE49-F238E27FC236}">
                <a16:creationId xmlns:a16="http://schemas.microsoft.com/office/drawing/2014/main" id="{E2767633-9FE7-475D-A068-C03D0D4F6EAA}"/>
              </a:ext>
            </a:extLst>
          </p:cNvPr>
          <p:cNvSpPr/>
          <p:nvPr/>
        </p:nvSpPr>
        <p:spPr>
          <a:xfrm flipV="1">
            <a:off x="0" y="6273316"/>
            <a:ext cx="12192000" cy="584684"/>
          </a:xfrm>
          <a:custGeom>
            <a:avLst/>
            <a:gdLst>
              <a:gd name="connsiteX0" fmla="*/ 0 w 12192000"/>
              <a:gd name="connsiteY0" fmla="*/ 584684 h 584684"/>
              <a:gd name="connsiteX1" fmla="*/ 423122 w 12192000"/>
              <a:gd name="connsiteY1" fmla="*/ 584684 h 584684"/>
              <a:gd name="connsiteX2" fmla="*/ 729157 w 12192000"/>
              <a:gd name="connsiteY2" fmla="*/ 296652 h 584684"/>
              <a:gd name="connsiteX3" fmla="*/ 1035192 w 12192000"/>
              <a:gd name="connsiteY3" fmla="*/ 584684 h 584684"/>
              <a:gd name="connsiteX4" fmla="*/ 12192000 w 12192000"/>
              <a:gd name="connsiteY4" fmla="*/ 584684 h 584684"/>
              <a:gd name="connsiteX5" fmla="*/ 12192000 w 12192000"/>
              <a:gd name="connsiteY5" fmla="*/ 0 h 584684"/>
              <a:gd name="connsiteX6" fmla="*/ 0 w 12192000"/>
              <a:gd name="connsiteY6" fmla="*/ 0 h 584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584684">
                <a:moveTo>
                  <a:pt x="0" y="584684"/>
                </a:moveTo>
                <a:lnTo>
                  <a:pt x="423122" y="584684"/>
                </a:lnTo>
                <a:lnTo>
                  <a:pt x="729157" y="296652"/>
                </a:lnTo>
                <a:lnTo>
                  <a:pt x="1035192" y="584684"/>
                </a:lnTo>
                <a:lnTo>
                  <a:pt x="12192000" y="584684"/>
                </a:lnTo>
                <a:lnTo>
                  <a:pt x="121920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08930A-B91C-41B4-9D72-D06883A21E06}"/>
              </a:ext>
            </a:extLst>
          </p:cNvPr>
          <p:cNvSpPr txBox="1"/>
          <p:nvPr/>
        </p:nvSpPr>
        <p:spPr>
          <a:xfrm>
            <a:off x="9647583" y="6390114"/>
            <a:ext cx="2434335" cy="4247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ko-KR" altLang="en-US" sz="12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삼성고딕체" panose="020B0609000101010101" pitchFamily="49" charset="-127"/>
                <a:ea typeface="삼성고딕체" panose="020B0609000101010101" pitchFamily="49" charset="-127"/>
                <a:cs typeface="Arial" panose="020B0604020202020204" pitchFamily="34" charset="0"/>
              </a:rPr>
              <a:t>서울대학교 빅데이터 </a:t>
            </a:r>
            <a:r>
              <a:rPr lang="ko-KR" altLang="en-US" sz="1200" spc="-100" dirty="0" err="1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삼성고딕체" panose="020B0609000101010101" pitchFamily="49" charset="-127"/>
                <a:ea typeface="삼성고딕체" panose="020B0609000101010101" pitchFamily="49" charset="-127"/>
                <a:cs typeface="Arial" panose="020B0604020202020204" pitchFamily="34" charset="0"/>
              </a:rPr>
              <a:t>애널리틱스</a:t>
            </a:r>
            <a:endParaRPr lang="en-US" altLang="ko-KR" sz="1200" spc="-10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1"/>
              </a:solidFill>
              <a:latin typeface="삼성고딕체" panose="020B0609000101010101" pitchFamily="49" charset="-127"/>
              <a:ea typeface="삼성고딕체" panose="020B0609000101010101" pitchFamily="49" charset="-127"/>
              <a:cs typeface="Arial" panose="020B0604020202020204" pitchFamily="34" charset="0"/>
            </a:endParaRPr>
          </a:p>
          <a:p>
            <a:pPr algn="r">
              <a:lnSpc>
                <a:spcPct val="80000"/>
              </a:lnSpc>
            </a:pPr>
            <a:endParaRPr lang="en-US" altLang="ko-KR" sz="300" spc="-10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1"/>
              </a:solidFill>
              <a:latin typeface="삼성고딕체" panose="020B0609000101010101" pitchFamily="49" charset="-127"/>
              <a:ea typeface="삼성고딕체" panose="020B0609000101010101" pitchFamily="49" charset="-127"/>
              <a:cs typeface="Arial" panose="020B0604020202020204" pitchFamily="34" charset="0"/>
            </a:endParaRPr>
          </a:p>
          <a:p>
            <a:pPr algn="r">
              <a:lnSpc>
                <a:spcPct val="80000"/>
              </a:lnSpc>
            </a:pPr>
            <a:r>
              <a:rPr lang="ko-KR" altLang="en-US" sz="1200" spc="-100" dirty="0">
                <a:ln>
                  <a:solidFill>
                    <a:schemeClr val="tx1">
                      <a:lumMod val="50000"/>
                      <a:lumOff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삼성고딕체" panose="020B0609000101010101" pitchFamily="49" charset="-127"/>
                <a:ea typeface="삼성고딕체" panose="020B0609000101010101" pitchFamily="49" charset="-127"/>
                <a:cs typeface="Arial" panose="020B0604020202020204" pitchFamily="34" charset="0"/>
              </a:rPr>
              <a:t>디지털 경제와 경영전략</a:t>
            </a:r>
            <a:endParaRPr lang="en-US" altLang="ko-KR" sz="1200" spc="-100" dirty="0">
              <a:ln>
                <a:solidFill>
                  <a:schemeClr val="tx1">
                    <a:lumMod val="50000"/>
                    <a:lumOff val="50000"/>
                    <a:alpha val="0"/>
                  </a:schemeClr>
                </a:solidFill>
              </a:ln>
              <a:solidFill>
                <a:schemeClr val="bg1"/>
              </a:solidFill>
              <a:latin typeface="삼성고딕체" panose="020B0609000101010101" pitchFamily="49" charset="-127"/>
              <a:ea typeface="삼성고딕체" panose="020B0609000101010101" pitchFamily="49" charset="-127"/>
              <a:cs typeface="Arial" panose="020B0604020202020204" pitchFamily="34" charset="0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0DC8004-409F-4A15-BED7-89B134D6D1FC}"/>
              </a:ext>
            </a:extLst>
          </p:cNvPr>
          <p:cNvSpPr/>
          <p:nvPr/>
        </p:nvSpPr>
        <p:spPr>
          <a:xfrm rot="2699999">
            <a:off x="5324160" y="2044509"/>
            <a:ext cx="162297" cy="16229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>
              <a:solidFill>
                <a:srgbClr val="59595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131069B-2D1E-4991-A7FD-0792570AFCB7}"/>
              </a:ext>
            </a:extLst>
          </p:cNvPr>
          <p:cNvSpPr txBox="1"/>
          <p:nvPr/>
        </p:nvSpPr>
        <p:spPr>
          <a:xfrm>
            <a:off x="5669211" y="1925602"/>
            <a:ext cx="38250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SaaS(Software as a Service)</a:t>
            </a:r>
            <a:r>
              <a:rPr lang="ko-KR" altLang="en-US" sz="20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란</a:t>
            </a:r>
            <a:r>
              <a:rPr lang="en-US" altLang="ko-KR" sz="2000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?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CA3A279-39E7-4B71-9241-263C37C74AB2}"/>
              </a:ext>
            </a:extLst>
          </p:cNvPr>
          <p:cNvSpPr txBox="1"/>
          <p:nvPr/>
        </p:nvSpPr>
        <p:spPr>
          <a:xfrm>
            <a:off x="5669211" y="2383604"/>
            <a:ext cx="62637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소프트웨어를 클라우드에 호스팅하고 사용자들에게 구독료를 받아 쓸 수 있게 해주는 소프트웨어 배포 방식</a:t>
            </a:r>
            <a:endParaRPr lang="en-US" altLang="ko-KR" dirty="0">
              <a:solidFill>
                <a:srgbClr val="59595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EDFD3CD-7452-4C42-95CD-EB9C11A0EFF4}"/>
              </a:ext>
            </a:extLst>
          </p:cNvPr>
          <p:cNvSpPr/>
          <p:nvPr/>
        </p:nvSpPr>
        <p:spPr>
          <a:xfrm>
            <a:off x="6400800" y="3918935"/>
            <a:ext cx="428733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'</a:t>
            </a:r>
            <a:r>
              <a:rPr lang="ko-KR" altLang="en-US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별도의 설치나 전환 과정 없이 </a:t>
            </a:r>
            <a:endParaRPr lang="en-US" altLang="ko-KR" dirty="0">
              <a:solidFill>
                <a:srgbClr val="59595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dirty="0" err="1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퍼블릭</a:t>
            </a:r>
            <a:r>
              <a:rPr lang="ko-KR" altLang="en-US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클라우드에 설치되어 있는 </a:t>
            </a:r>
            <a:r>
              <a:rPr lang="en-US" altLang="ko-KR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SW</a:t>
            </a:r>
            <a:r>
              <a:rPr lang="ko-KR" altLang="en-US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를 </a:t>
            </a:r>
            <a:endParaRPr lang="en-US" altLang="ko-KR" dirty="0">
              <a:solidFill>
                <a:srgbClr val="59595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인터넷을 통해 제공받는 서비스</a:t>
            </a:r>
            <a:r>
              <a:rPr lang="en-US" altLang="ko-KR" dirty="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'</a:t>
            </a:r>
            <a:endParaRPr lang="ko-KR" altLang="en-US" dirty="0">
              <a:solidFill>
                <a:srgbClr val="595959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664B41B-8CF7-45BE-9C88-9F8E44D20D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667" y="1880116"/>
            <a:ext cx="4616335" cy="296214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AB36DE3-D37E-4A0F-B425-6C84CB177D5F}"/>
              </a:ext>
            </a:extLst>
          </p:cNvPr>
          <p:cNvSpPr txBox="1"/>
          <p:nvPr/>
        </p:nvSpPr>
        <p:spPr>
          <a:xfrm>
            <a:off x="5906791" y="3595770"/>
            <a:ext cx="552587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600" dirty="0">
                <a:solidFill>
                  <a:srgbClr val="C1C1C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{              }</a:t>
            </a:r>
            <a:endParaRPr lang="ko-KR" altLang="en-US" sz="9600" dirty="0">
              <a:solidFill>
                <a:srgbClr val="C1C1C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655896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1204</TotalTime>
  <Words>3002</Words>
  <Application>Microsoft Office PowerPoint</Application>
  <PresentationFormat>와이드스크린</PresentationFormat>
  <Paragraphs>384</Paragraphs>
  <Slides>14</Slides>
  <Notes>13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5" baseType="lpstr">
      <vt:lpstr>Arial</vt:lpstr>
      <vt:lpstr>나눔스퀘어</vt:lpstr>
      <vt:lpstr>Helvetica75</vt:lpstr>
      <vt:lpstr>나눔바른고딕</vt:lpstr>
      <vt:lpstr>삼성 고딕체</vt:lpstr>
      <vt:lpstr>Helvetica</vt:lpstr>
      <vt:lpstr>맑은 고딕</vt:lpstr>
      <vt:lpstr>Symbol</vt:lpstr>
      <vt:lpstr>삼성고딕체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renz</dc:creator>
  <cp:lastModifiedBy>renz</cp:lastModifiedBy>
  <cp:revision>112</cp:revision>
  <dcterms:created xsi:type="dcterms:W3CDTF">2018-10-05T08:01:48Z</dcterms:created>
  <dcterms:modified xsi:type="dcterms:W3CDTF">2018-10-12T00:39:51Z</dcterms:modified>
</cp:coreProperties>
</file>

<file path=docProps/thumbnail.jpeg>
</file>